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5" r:id="rId3"/>
    <p:sldMasterId id="2147483685" r:id="rId4"/>
  </p:sldMasterIdLst>
  <p:notesMasterIdLst>
    <p:notesMasterId r:id="rId29"/>
  </p:notesMasterIdLst>
  <p:sldIdLst>
    <p:sldId id="334" r:id="rId5"/>
    <p:sldId id="316" r:id="rId6"/>
    <p:sldId id="294" r:id="rId7"/>
    <p:sldId id="295" r:id="rId8"/>
    <p:sldId id="312" r:id="rId9"/>
    <p:sldId id="296" r:id="rId10"/>
    <p:sldId id="335" r:id="rId11"/>
    <p:sldId id="336" r:id="rId12"/>
    <p:sldId id="337" r:id="rId13"/>
    <p:sldId id="340" r:id="rId14"/>
    <p:sldId id="341" r:id="rId15"/>
    <p:sldId id="725" r:id="rId16"/>
    <p:sldId id="726" r:id="rId17"/>
    <p:sldId id="727" r:id="rId18"/>
    <p:sldId id="338" r:id="rId19"/>
    <p:sldId id="339" r:id="rId20"/>
    <p:sldId id="313" r:id="rId21"/>
    <p:sldId id="297" r:id="rId22"/>
    <p:sldId id="314" r:id="rId23"/>
    <p:sldId id="298" r:id="rId24"/>
    <p:sldId id="315" r:id="rId25"/>
    <p:sldId id="299" r:id="rId26"/>
    <p:sldId id="300" r:id="rId27"/>
    <p:sldId id="308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white 白底" id="{48273BEF-E86D-1E41-894E-82DC393DEF7E}">
          <p14:sldIdLst>
            <p14:sldId id="334"/>
            <p14:sldId id="316"/>
            <p14:sldId id="294"/>
            <p14:sldId id="295"/>
            <p14:sldId id="312"/>
            <p14:sldId id="296"/>
            <p14:sldId id="335"/>
            <p14:sldId id="336"/>
            <p14:sldId id="337"/>
            <p14:sldId id="340"/>
            <p14:sldId id="341"/>
            <p14:sldId id="725"/>
            <p14:sldId id="726"/>
            <p14:sldId id="727"/>
            <p14:sldId id="338"/>
            <p14:sldId id="339"/>
            <p14:sldId id="313"/>
            <p14:sldId id="297"/>
            <p14:sldId id="314"/>
            <p14:sldId id="298"/>
            <p14:sldId id="315"/>
            <p14:sldId id="299"/>
            <p14:sldId id="300"/>
            <p14:sldId id="308"/>
          </p14:sldIdLst>
        </p14:section>
        <p14:section name="black 黑底" id="{8B3C9A9E-BF80-F047-8828-CB8650A3BBD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B94"/>
    <a:srgbClr val="D66D05"/>
    <a:srgbClr val="036A38"/>
    <a:srgbClr val="2DC84D"/>
    <a:srgbClr val="046A38"/>
    <a:srgbClr val="5E5E5E"/>
    <a:srgbClr val="7F7F7F"/>
    <a:srgbClr val="CACAC8"/>
    <a:srgbClr val="F5F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6"/>
    <p:restoredTop sz="84848" autoAdjust="0"/>
  </p:normalViewPr>
  <p:slideViewPr>
    <p:cSldViewPr snapToGrid="0" snapToObjects="1">
      <p:cViewPr varScale="1">
        <p:scale>
          <a:sx n="51" d="100"/>
          <a:sy n="51" d="100"/>
        </p:scale>
        <p:origin x="8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 algn="l" defTabSz="914400" hangingPunct="1">
              <a:buFont typeface="Wingdings" panose="05000000000000000000" pitchFamily="2" charset="2"/>
              <a:buChar char="Ø"/>
            </a:pPr>
            <a:r>
              <a:rPr lang="zh-CN" altLang="en-US" sz="2400" b="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Helvetica Neue"/>
                <a:sym typeface="Helvetica Neue"/>
              </a:rPr>
              <a:t>光照变化</a:t>
            </a:r>
            <a:endParaRPr lang="en-US" altLang="zh-CN" sz="2400" b="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  <a:cs typeface="Helvetica Neue"/>
              <a:sym typeface="Helvetica Neue"/>
            </a:endParaRPr>
          </a:p>
          <a:p>
            <a:pPr marL="285750" lvl="0" indent="-285750" algn="l" defTabSz="914400" hangingPunct="1">
              <a:buFont typeface="Wingdings" panose="05000000000000000000" pitchFamily="2" charset="2"/>
              <a:buChar char="Ø"/>
            </a:pPr>
            <a:r>
              <a:rPr lang="zh-CN" altLang="en-US" sz="2400" b="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Helvetica Neue"/>
                <a:sym typeface="Helvetica Neue"/>
              </a:rPr>
              <a:t>有移动物体的动态场景</a:t>
            </a:r>
            <a:endParaRPr lang="en-US" altLang="zh-CN" sz="2400" b="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  <a:cs typeface="Helvetica Neue"/>
              <a:sym typeface="Helvetica Neue"/>
            </a:endParaRPr>
          </a:p>
          <a:p>
            <a:pPr marL="285750" lvl="0" indent="-285750" algn="l" defTabSz="914400" hangingPunct="1">
              <a:buFont typeface="Wingdings" panose="05000000000000000000" pitchFamily="2" charset="2"/>
              <a:buChar char="Ø"/>
            </a:pPr>
            <a:r>
              <a:rPr lang="zh-CN" altLang="en-US" sz="2400" b="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Helvetica Neue"/>
                <a:sym typeface="Helvetica Neue"/>
              </a:rPr>
              <a:t>场景被物体或人遮挡的情况</a:t>
            </a:r>
          </a:p>
          <a:p>
            <a:pPr marL="285750" lvl="0" indent="-285750" algn="l" defTabSz="914400" hangingPunct="1">
              <a:buFont typeface="Wingdings" panose="05000000000000000000" pitchFamily="2" charset="2"/>
              <a:buChar char="Ø"/>
            </a:pPr>
            <a:r>
              <a:rPr lang="zh-CN" altLang="en-US" sz="2400" b="0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Helvetica Neue"/>
                <a:sym typeface="Helvetica Neue"/>
              </a:rPr>
              <a:t>地图和定位图像之间强烈的视点变化</a:t>
            </a:r>
            <a:endParaRPr lang="en-US" altLang="zh-CN" sz="2400" b="0" kern="1200" dirty="0">
              <a:solidFill>
                <a:prstClr val="black"/>
              </a:solidFill>
              <a:latin typeface="Calibri"/>
              <a:ea typeface="宋体" panose="02010600030101010101" pitchFamily="2" charset="-122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99667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8597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776601" y="5189107"/>
            <a:ext cx="440266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2F2057F-15F5-E144-AA3F-AC697ED73110}" type="datetime1">
              <a:rPr kumimoji="0" lang="zh-CN" altLang="en-US" sz="5000" b="1" i="0" u="none" strike="noStrike" cap="none" spc="0" normalizeH="0" baseline="0" smtClean="0">
                <a:ln>
                  <a:noFill/>
                </a:ln>
                <a:solidFill>
                  <a:srgbClr val="046A38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 Neue"/>
              </a:rPr>
              <a:t>2021/10/10</a:t>
            </a:fld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46A38"/>
              </a:solidFill>
              <a:effectLst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Helvetica Neue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8" y="12677574"/>
            <a:ext cx="2377165" cy="5652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76601" y="508993"/>
            <a:ext cx="22841775" cy="1607674"/>
          </a:xfrm>
        </p:spPr>
        <p:txBody>
          <a:bodyPr>
            <a:noAutofit/>
          </a:bodyPr>
          <a:lstStyle>
            <a:lvl1pPr>
              <a:defRPr sz="9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4215E623-8FC4-0248-9A76-1598B3252D83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23D154B8-A828-AB48-A7B2-99890097F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1 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19200" y="2296263"/>
            <a:ext cx="21945600" cy="1048072"/>
          </a:xfrm>
        </p:spPr>
        <p:txBody>
          <a:bodyPr lIns="0">
            <a:noAutofit/>
          </a:bodyPr>
          <a:lstStyle>
            <a:lvl1pPr marL="0" indent="0">
              <a:buNone/>
              <a:defRPr sz="3735" b="1" i="0" baseline="0">
                <a:solidFill>
                  <a:srgbClr val="046A38"/>
                </a:solidFill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</a:defRPr>
            </a:lvl1pPr>
          </a:lstStyle>
          <a:p>
            <a:pPr lvl="0"/>
            <a:r>
              <a:rPr lang="zh-CN" altLang="en-US" dirty="0"/>
              <a:t>内页副标题，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1219200" y="3550744"/>
            <a:ext cx="21945600" cy="8784165"/>
          </a:xfrm>
        </p:spPr>
        <p:txBody>
          <a:bodyPr lIns="0" bIns="0" numCol="1">
            <a:noAutofit/>
          </a:bodyPr>
          <a:lstStyle>
            <a:lvl1pPr marL="474345" indent="-47434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/>
              <a:buChar char="•"/>
              <a:defRPr sz="3735" normalizeH="0" baseline="0">
                <a:solidFill>
                  <a:srgbClr val="046A38"/>
                </a:solidFill>
                <a:latin typeface="方正兰亭准黑简体" panose="02000000000000000000" charset="-122"/>
                <a:ea typeface="方正兰亭准黑简体" panose="02000000000000000000" charset="-122"/>
                <a:cs typeface="方正兰亭准黑简体" panose="02000000000000000000" charset="-122"/>
              </a:defRPr>
            </a:lvl1pPr>
            <a:lvl2pPr marL="1663700" marR="0" indent="-44450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 sz="3735" normalizeH="0" baseline="0">
                <a:solidFill>
                  <a:srgbClr val="046A38"/>
                </a:solidFill>
                <a:latin typeface="方正兰亭准黑简体" panose="02000000000000000000" charset="-122"/>
                <a:ea typeface="方正兰亭准黑简体" panose="02000000000000000000" charset="-122"/>
                <a:cs typeface="方正兰亭准黑简体" panose="02000000000000000000" charset="-122"/>
              </a:defRPr>
            </a:lvl2pPr>
            <a:lvl3pPr marL="2874645" marR="0" indent="-436245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 sz="3735" normalizeH="0" baseline="0">
                <a:solidFill>
                  <a:srgbClr val="046A38"/>
                </a:solidFill>
                <a:latin typeface="方正兰亭纤黑简体" panose="02000000000000000000" charset="-122"/>
                <a:ea typeface="方正兰亭纤黑简体" panose="02000000000000000000" charset="-122"/>
                <a:cs typeface="方正兰亭纤黑简体" panose="02000000000000000000" charset="-122"/>
              </a:defRPr>
            </a:lvl3pPr>
            <a:lvl4pPr marL="4064000" marR="0" indent="-40640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 sz="3735" normalizeH="0" baseline="0">
                <a:solidFill>
                  <a:srgbClr val="046A38"/>
                </a:solidFill>
                <a:latin typeface="方正兰亭纤黑简体" panose="02000000000000000000" charset="-122"/>
                <a:ea typeface="方正兰亭纤黑简体" panose="02000000000000000000" charset="-122"/>
                <a:cs typeface="方正兰亭纤黑简体" panose="02000000000000000000" charset="-122"/>
              </a:defRPr>
            </a:lvl4pPr>
            <a:lvl5pPr marL="5253355" marR="0" indent="-376555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 sz="3735" normalizeH="0" baseline="0">
                <a:solidFill>
                  <a:srgbClr val="046A38"/>
                </a:solidFill>
                <a:latin typeface="方正兰亭纤黑简体" panose="02000000000000000000" charset="-122"/>
                <a:ea typeface="方正兰亭纤黑简体" panose="02000000000000000000" charset="-122"/>
                <a:cs typeface="方正兰亭纤黑简体" panose="02000000000000000000" charset="-122"/>
              </a:defRPr>
            </a:lvl5pPr>
          </a:lstStyle>
          <a:p>
            <a:pPr lvl="0"/>
            <a:r>
              <a:rPr lang="zh-CN" altLang="en-US" dirty="0"/>
              <a:t>内文，</a:t>
            </a:r>
            <a:r>
              <a:rPr lang="en-US" altLang="zh-CN" dirty="0"/>
              <a:t>14pt. </a:t>
            </a:r>
            <a:endParaRPr lang="en-US" dirty="0"/>
          </a:p>
          <a:p>
            <a:pPr marL="1663700" marR="0" lvl="1" indent="-44450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2874645" marR="0" lvl="2" indent="-436245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4064000" marR="0" lvl="3" indent="-40640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5253355" marR="0" lvl="4" indent="-376555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219200" y="1129344"/>
            <a:ext cx="21945600" cy="1207968"/>
          </a:xfrm>
        </p:spPr>
        <p:txBody>
          <a:bodyPr lIns="0" tIns="0" bIns="0">
            <a:noAutofit/>
          </a:bodyPr>
          <a:lstStyle>
            <a:lvl1pPr algn="l">
              <a:defRPr sz="6400" b="1" i="0"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</a:defRPr>
            </a:lvl1pPr>
          </a:lstStyle>
          <a:p>
            <a:r>
              <a:rPr lang="zh-CN" altLang="en-US" dirty="0"/>
              <a:t>内页标题，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0920802" y="12672232"/>
            <a:ext cx="2155101" cy="42056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80A3BF-C42B-5B4A-8FD1-FDF44958D935}" type="slidenum">
              <a:rPr kumimoji="0" lang="en-US" sz="2135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panose="020B0503030403020204" charset="0"/>
                <a:ea typeface="Myriad Pro" panose="020B0503030403020204" charset="0"/>
                <a:cs typeface="Myriad Pro" panose="020B0503030403020204" charset="0"/>
              </a:rPr>
              <a:t>‹#›</a:t>
            </a:fld>
            <a:endParaRPr lang="en-US" sz="2135" dirty="0">
              <a:latin typeface="Myriad Pro" panose="020B0503030403020204" charset="0"/>
              <a:ea typeface="Myriad Pro" panose="020B0503030403020204" charset="0"/>
              <a:cs typeface="Myriad Pro" panose="020B05030304030202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2" y="489467"/>
            <a:ext cx="2752309" cy="6543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01" y="12677574"/>
            <a:ext cx="2377165" cy="5652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776601" y="5189107"/>
            <a:ext cx="440266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2F2057F-15F5-E144-AA3F-AC697ED73110}" type="datetime1">
              <a:rPr kumimoji="0" lang="zh-CN" altLang="en-US" sz="5000" b="1" i="0" u="none" strike="noStrike" cap="none" spc="0" normalizeH="0" baseline="0" smtClean="0">
                <a:ln>
                  <a:noFill/>
                </a:ln>
                <a:solidFill>
                  <a:srgbClr val="2DC84D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 Neue"/>
              </a:rPr>
              <a:t>2021/10/10</a:t>
            </a:fld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2DC84D"/>
              </a:solidFill>
              <a:effectLst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Helvetica Neue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76601" y="508993"/>
            <a:ext cx="22841775" cy="1607674"/>
          </a:xfrm>
        </p:spPr>
        <p:txBody>
          <a:bodyPr>
            <a:noAutofit/>
          </a:bodyPr>
          <a:lstStyle>
            <a:lvl1pPr>
              <a:defRPr sz="9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bg>
      <p:bgPr>
        <a:solidFill>
          <a:srgbClr val="046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0" y="12963890"/>
            <a:ext cx="1332424" cy="3168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733190" y="695258"/>
            <a:ext cx="22841775" cy="1073683"/>
          </a:xfrm>
        </p:spPr>
        <p:txBody>
          <a:bodyPr/>
          <a:lstStyle>
            <a:lvl1pPr>
              <a:defRPr>
                <a:solidFill>
                  <a:srgbClr val="2DC84D"/>
                </a:solidFill>
              </a:defRPr>
            </a:lvl1pPr>
          </a:lstStyle>
          <a:p>
            <a:r>
              <a:rPr kumimoji="1" lang="zh-CN" altLang="en-US" dirty="0"/>
              <a:t>单击此处编辑母版标题样式 目录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733425" y="3359150"/>
            <a:ext cx="22840950" cy="9272588"/>
          </a:xfrm>
          <a:prstGeom prst="rect">
            <a:avLst/>
          </a:prstGeom>
        </p:spPr>
        <p:txBody>
          <a:bodyPr/>
          <a:lstStyle>
            <a:lvl1pPr marL="685800" indent="-68580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rgbClr val="2DC84D"/>
                </a:solidFill>
              </a:defRPr>
            </a:lvl1pPr>
            <a:lvl2pPr>
              <a:defRPr>
                <a:solidFill>
                  <a:srgbClr val="2DC84D"/>
                </a:solidFill>
              </a:defRPr>
            </a:lvl2pPr>
            <a:lvl3pPr>
              <a:defRPr>
                <a:solidFill>
                  <a:srgbClr val="2DC84D"/>
                </a:solidFill>
              </a:defRPr>
            </a:lvl3pPr>
            <a:lvl4pPr>
              <a:defRPr>
                <a:solidFill>
                  <a:srgbClr val="2DC84D"/>
                </a:solidFill>
              </a:defRPr>
            </a:lvl4pPr>
            <a:lvl5pPr>
              <a:defRPr>
                <a:solidFill>
                  <a:srgbClr val="2DC84D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章节页">
    <p:bg>
      <p:bgPr>
        <a:solidFill>
          <a:srgbClr val="046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733190" y="695258"/>
            <a:ext cx="22841775" cy="1073683"/>
          </a:xfrm>
        </p:spPr>
        <p:txBody>
          <a:bodyPr/>
          <a:lstStyle>
            <a:lvl1pPr>
              <a:defRPr>
                <a:solidFill>
                  <a:srgbClr val="2DC84D"/>
                </a:solidFill>
              </a:defRPr>
            </a:lvl1pPr>
          </a:lstStyle>
          <a:p>
            <a:r>
              <a:rPr kumimoji="1" lang="zh-CN" altLang="en-US" dirty="0"/>
              <a:t>单击此处编辑母版标题样式 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33190" y="2464199"/>
            <a:ext cx="11068715" cy="1108341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2DC84D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defRPr>
            </a:lvl1pPr>
            <a:lvl2pPr>
              <a:defRPr>
                <a:solidFill>
                  <a:srgbClr val="2DC84D"/>
                </a:solidFill>
              </a:defRPr>
            </a:lvl2pPr>
            <a:lvl3pPr>
              <a:defRPr>
                <a:solidFill>
                  <a:srgbClr val="2DC84D"/>
                </a:solidFill>
              </a:defRPr>
            </a:lvl3pPr>
            <a:lvl4pPr>
              <a:defRPr>
                <a:solidFill>
                  <a:srgbClr val="2DC84D"/>
                </a:solidFill>
              </a:defRPr>
            </a:lvl4pPr>
            <a:lvl5pPr>
              <a:defRPr>
                <a:solidFill>
                  <a:srgbClr val="2DC84D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单击此处编辑母版文本样式 二级标题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0" y="12963890"/>
            <a:ext cx="1332424" cy="31680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A 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776506" y="3423684"/>
            <a:ext cx="22841774" cy="920069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2"/>
          </p:nvPr>
        </p:nvSpPr>
        <p:spPr>
          <a:xfrm>
            <a:off x="776288" y="3424238"/>
            <a:ext cx="10111452" cy="919956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/>
          </p:nvPr>
        </p:nvSpPr>
        <p:spPr>
          <a:xfrm>
            <a:off x="13163550" y="3424238"/>
            <a:ext cx="10454729" cy="919956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C 图文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12503150" y="2168525"/>
            <a:ext cx="11115675" cy="10455275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2"/>
          </p:nvPr>
        </p:nvSpPr>
        <p:spPr>
          <a:xfrm>
            <a:off x="776288" y="3424238"/>
            <a:ext cx="8686689" cy="919956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733425" y="2147888"/>
            <a:ext cx="11409363" cy="1050448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2758739" y="2147888"/>
            <a:ext cx="10859542" cy="1050448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age E 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bg>
      <p:bgPr>
        <a:solidFill>
          <a:srgbClr val="046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0" y="12963890"/>
            <a:ext cx="1332424" cy="3168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733190" y="695258"/>
            <a:ext cx="22841775" cy="1073683"/>
          </a:xfrm>
        </p:spPr>
        <p:txBody>
          <a:bodyPr/>
          <a:lstStyle>
            <a:lvl1pPr>
              <a:defRPr>
                <a:solidFill>
                  <a:srgbClr val="2DC84D"/>
                </a:solidFill>
              </a:defRPr>
            </a:lvl1pPr>
          </a:lstStyle>
          <a:p>
            <a:r>
              <a:rPr kumimoji="1" lang="zh-CN" altLang="en-US" dirty="0"/>
              <a:t>单击此处编辑母版标题样式 目录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733425" y="3359150"/>
            <a:ext cx="22840950" cy="9272588"/>
          </a:xfrm>
          <a:prstGeom prst="rect">
            <a:avLst/>
          </a:prstGeom>
        </p:spPr>
        <p:txBody>
          <a:bodyPr/>
          <a:lstStyle>
            <a:lvl1pPr marL="685800" indent="-68580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rgbClr val="2DC84D"/>
                </a:solidFill>
              </a:defRPr>
            </a:lvl1pPr>
            <a:lvl2pPr>
              <a:defRPr>
                <a:solidFill>
                  <a:srgbClr val="2DC84D"/>
                </a:solidFill>
              </a:defRPr>
            </a:lvl2pPr>
            <a:lvl3pPr>
              <a:defRPr>
                <a:solidFill>
                  <a:srgbClr val="2DC84D"/>
                </a:solidFill>
              </a:defRPr>
            </a:lvl3pPr>
            <a:lvl4pPr>
              <a:defRPr>
                <a:solidFill>
                  <a:srgbClr val="2DC84D"/>
                </a:solidFill>
              </a:defRPr>
            </a:lvl4pPr>
            <a:lvl5pPr>
              <a:defRPr>
                <a:solidFill>
                  <a:srgbClr val="2DC84D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age D 图+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-1" y="-1588"/>
            <a:ext cx="24426401" cy="13717588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6" name="线条"/>
          <p:cNvSpPr/>
          <p:nvPr/>
        </p:nvSpPr>
        <p:spPr>
          <a:xfrm>
            <a:off x="-59199" y="-1259"/>
            <a:ext cx="24443199" cy="13660746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7" name="线条"/>
          <p:cNvSpPr/>
          <p:nvPr/>
        </p:nvSpPr>
        <p:spPr>
          <a:xfrm flipH="1">
            <a:off x="-130647" y="103915"/>
            <a:ext cx="24514187" cy="13693799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10691" y="5560397"/>
            <a:ext cx="22841775" cy="1592956"/>
          </a:xfrm>
        </p:spPr>
        <p:txBody>
          <a:bodyPr>
            <a:noAutofit/>
          </a:bodyPr>
          <a:lstStyle>
            <a:lvl1pPr>
              <a:defRPr sz="9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Page D 图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24423573" cy="137160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6" name="线条"/>
          <p:cNvSpPr/>
          <p:nvPr/>
        </p:nvSpPr>
        <p:spPr>
          <a:xfrm>
            <a:off x="95718" y="22167"/>
            <a:ext cx="24502401" cy="13693833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7" name="线条"/>
          <p:cNvSpPr/>
          <p:nvPr/>
        </p:nvSpPr>
        <p:spPr>
          <a:xfrm flipH="1">
            <a:off x="-130647" y="103915"/>
            <a:ext cx="24514187" cy="13693799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内容占位符 5"/>
          <p:cNvSpPr>
            <a:spLocks noGrp="1"/>
          </p:cNvSpPr>
          <p:nvPr>
            <p:ph sz="quarter" idx="11"/>
          </p:nvPr>
        </p:nvSpPr>
        <p:spPr>
          <a:xfrm>
            <a:off x="776288" y="3424238"/>
            <a:ext cx="9388438" cy="919956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5" name="表格占位符 4"/>
          <p:cNvSpPr>
            <a:spLocks noGrp="1"/>
          </p:cNvSpPr>
          <p:nvPr>
            <p:ph type="tbl" sz="quarter" idx="10"/>
          </p:nvPr>
        </p:nvSpPr>
        <p:spPr>
          <a:xfrm>
            <a:off x="776288" y="2800350"/>
            <a:ext cx="22842537" cy="92297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hank you"/>
          <p:cNvSpPr txBox="1"/>
          <p:nvPr/>
        </p:nvSpPr>
        <p:spPr>
          <a:xfrm>
            <a:off x="782238" y="5041046"/>
            <a:ext cx="11634867" cy="87203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20000"/>
              </a:lnSpc>
              <a:defRPr sz="5000" b="0">
                <a:solidFill>
                  <a:srgbClr val="2C683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dirty="0">
                <a:solidFill>
                  <a:srgbClr val="2DC84D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Thank you</a:t>
            </a:r>
            <a:endParaRPr lang="en-US" dirty="0">
              <a:solidFill>
                <a:srgbClr val="2DC84D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01" y="12677574"/>
            <a:ext cx="2377165" cy="56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) Title Slide / End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210739" y="3909279"/>
            <a:ext cx="20926886" cy="1627206"/>
          </a:xfrm>
        </p:spPr>
        <p:txBody>
          <a:bodyPr lIns="0" tIns="0" anchor="t">
            <a:normAutofit/>
          </a:bodyPr>
          <a:lstStyle>
            <a:lvl1pPr algn="l">
              <a:defRPr sz="9600" b="1" i="0">
                <a:solidFill>
                  <a:srgbClr val="000000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r>
              <a:rPr lang="zh-CN" altLang="en-US" dirty="0"/>
              <a:t>标题，方正兰亭中粗黑，</a:t>
            </a:r>
            <a:r>
              <a:rPr lang="en-US" altLang="zh-CN" dirty="0"/>
              <a:t>36pt</a:t>
            </a:r>
            <a:r>
              <a:rPr lang="zh-CN" altLang="en-US" dirty="0"/>
              <a:t>，黑色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9536" y="5932954"/>
            <a:ext cx="20929600" cy="4677832"/>
          </a:xfrm>
        </p:spPr>
        <p:txBody>
          <a:bodyPr lIns="0" tIns="0">
            <a:normAutofit/>
          </a:bodyPr>
          <a:lstStyle>
            <a:lvl1pPr marL="0" indent="0">
              <a:buNone/>
              <a:defRPr sz="6400" b="1" i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680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verla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18115"/>
            <a:ext cx="24384000" cy="9304118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4266"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220403" y="3909279"/>
            <a:ext cx="20926886" cy="1627206"/>
          </a:xfrm>
        </p:spPr>
        <p:txBody>
          <a:bodyPr vert="horz" lIns="0" tIns="0" rIns="91440" bIns="45720" rtlCol="0" anchor="t">
            <a:normAutofit/>
          </a:bodyPr>
          <a:lstStyle>
            <a:lvl1pPr>
              <a:defRPr lang="zh-CN" altLang="en-US" sz="9600" b="1" i="0" dirty="0">
                <a:solidFill>
                  <a:srgbClr val="000000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 algn="l"/>
            <a:r>
              <a:rPr lang="zh-CN" altLang="en-US" sz="9600" dirty="0">
                <a:effectLst/>
                <a:latin typeface="FZLTZCHJW--GB1-0" charset="-122"/>
              </a:rPr>
              <a:t>标题，方正兰亭中粗黑，</a:t>
            </a:r>
            <a:r>
              <a:rPr lang="en-US" altLang="zh-CN" sz="9600" dirty="0">
                <a:effectLst/>
                <a:latin typeface="FZLTZCHJW--GB1-0" charset="-122"/>
              </a:rPr>
              <a:t>36pt</a:t>
            </a:r>
            <a:r>
              <a:rPr lang="zh-CN" altLang="en-US" sz="9600" dirty="0">
                <a:effectLst/>
                <a:latin typeface="FZLTZCHJW--GB1-0" charset="-122"/>
              </a:rPr>
              <a:t>，黑</a:t>
            </a:r>
            <a:r>
              <a:rPr lang="en-US" altLang="zh-CN" sz="9600" dirty="0">
                <a:effectLst/>
                <a:latin typeface="FZLTZCHJW--GB1-0" charset="-122"/>
              </a:rPr>
              <a:t>/</a:t>
            </a:r>
            <a:r>
              <a:rPr lang="zh-CN" altLang="en-US" sz="9600" dirty="0">
                <a:effectLst/>
                <a:latin typeface="FZLTZCHJW--GB1-0" charset="-122"/>
              </a:rPr>
              <a:t>白</a:t>
            </a:r>
            <a:endParaRPr lang="zh-CN" altLang="en-US" dirty="0">
              <a:effectLst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9200" y="5932954"/>
            <a:ext cx="20929600" cy="4677832"/>
          </a:xfrm>
        </p:spPr>
        <p:txBody>
          <a:bodyPr vert="horz" lIns="0" tIns="0" rIns="91440" bIns="45720" rtlCol="0">
            <a:normAutofit/>
          </a:bodyPr>
          <a:lstStyle>
            <a:lvl1pPr>
              <a:defRPr lang="en-US" sz="6400" b="1" i="0" dirty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427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verlay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976795"/>
            <a:ext cx="24384000" cy="931233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rgbClr val="046A38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220403" y="3909279"/>
            <a:ext cx="20926886" cy="1627206"/>
          </a:xfrm>
        </p:spPr>
        <p:txBody>
          <a:bodyPr lIns="0" tIns="0" anchor="t">
            <a:noAutofit/>
          </a:bodyPr>
          <a:lstStyle>
            <a:lvl1pPr algn="l">
              <a:defRPr sz="9600" b="1" i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36pt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9200" y="5932954"/>
            <a:ext cx="20929600" cy="4677832"/>
          </a:xfrm>
        </p:spPr>
        <p:txBody>
          <a:bodyPr lIns="0" tIns="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6400" b="1" i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84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19200" y="2296262"/>
            <a:ext cx="21945600" cy="1048072"/>
          </a:xfrm>
        </p:spPr>
        <p:txBody>
          <a:bodyPr lIns="0">
            <a:noAutofit/>
          </a:bodyPr>
          <a:lstStyle>
            <a:lvl1pPr marL="0" indent="0">
              <a:buNone/>
              <a:defRPr sz="3734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pPr lvl="0"/>
            <a:r>
              <a:rPr lang="zh-CN" altLang="en-US" dirty="0"/>
              <a:t>内页副标题，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1219200" y="3550751"/>
            <a:ext cx="21945600" cy="8784166"/>
          </a:xfrm>
        </p:spPr>
        <p:txBody>
          <a:bodyPr lIns="0" bIns="0" numCol="1">
            <a:noAutofit/>
          </a:bodyPr>
          <a:lstStyle>
            <a:lvl1pPr marL="474110" indent="-47411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3734" normalizeH="0" baseline="0">
                <a:solidFill>
                  <a:srgbClr val="046A38"/>
                </a:solidFill>
                <a:latin typeface="FZLanTingHeiS-M-GB" charset="-122"/>
                <a:ea typeface="FZLanTingHeiS-M-GB" charset="-122"/>
                <a:cs typeface="FZLanTingHeiS-M-GB" charset="-122"/>
              </a:defRPr>
            </a:lvl1pPr>
            <a:lvl2pPr marL="1663620" marR="0" indent="-4444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M-GB" charset="-122"/>
                <a:ea typeface="FZLanTingHeiS-M-GB" charset="-122"/>
                <a:cs typeface="FZLanTingHeiS-M-GB" charset="-122"/>
              </a:defRPr>
            </a:lvl2pPr>
            <a:lvl3pPr marL="2874290" marR="0" indent="-436014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3pPr>
            <a:lvl4pPr marL="4063798" marR="0" indent="-4063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4pPr>
            <a:lvl5pPr marL="5253306" marR="0" indent="-376748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5pPr>
          </a:lstStyle>
          <a:p>
            <a:pPr lvl="0"/>
            <a:r>
              <a:rPr lang="zh-CN" altLang="en-US" dirty="0"/>
              <a:t>内文，</a:t>
            </a:r>
            <a:r>
              <a:rPr lang="en-US" altLang="zh-CN" dirty="0"/>
              <a:t>14pt. </a:t>
            </a:r>
            <a:endParaRPr lang="en-US" dirty="0"/>
          </a:p>
          <a:p>
            <a:pPr marL="1663620" marR="0" lvl="1" indent="-4444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2874290" marR="0" lvl="2" indent="-436014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4063798" marR="0" lvl="3" indent="-4063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5253306" marR="0" lvl="4" indent="-376748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219200" y="1129344"/>
            <a:ext cx="21945600" cy="1207968"/>
          </a:xfrm>
        </p:spPr>
        <p:txBody>
          <a:bodyPr lIns="0" tIns="0" bIns="0">
            <a:noAutofit/>
          </a:bodyPr>
          <a:lstStyle>
            <a:lvl1pPr algn="l">
              <a:defRPr sz="6400" b="1" i="0"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内页标题，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385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1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5" y="3489301"/>
            <a:ext cx="24383998" cy="8791610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4266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19200" y="2296262"/>
            <a:ext cx="21945600" cy="1048072"/>
          </a:xfrm>
        </p:spPr>
        <p:txBody>
          <a:bodyPr lIns="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734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内页副标题，</a:t>
            </a:r>
            <a:r>
              <a:rPr lang="en-US" altLang="zh-CN" dirty="0"/>
              <a:t>14pt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itle 6"/>
          <p:cNvSpPr>
            <a:spLocks noGrp="1"/>
          </p:cNvSpPr>
          <p:nvPr>
            <p:ph type="title" hasCustomPrompt="1"/>
          </p:nvPr>
        </p:nvSpPr>
        <p:spPr>
          <a:xfrm>
            <a:off x="1219200" y="1129344"/>
            <a:ext cx="21945600" cy="1207968"/>
          </a:xfrm>
        </p:spPr>
        <p:txBody>
          <a:bodyPr lIns="0" tIns="0" bIns="0">
            <a:noAutofit/>
          </a:bodyPr>
          <a:lstStyle>
            <a:lvl1pPr algn="l">
              <a:defRPr sz="6400" b="1" i="0"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内页标题，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46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Divider A 章节页">
    <p:bg>
      <p:bgPr>
        <a:solidFill>
          <a:srgbClr val="2DC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90" y="12959314"/>
            <a:ext cx="1334010" cy="317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标题 2"/>
          <p:cNvSpPr>
            <a:spLocks noGrp="1"/>
          </p:cNvSpPr>
          <p:nvPr>
            <p:ph type="title" hasCustomPrompt="1"/>
          </p:nvPr>
        </p:nvSpPr>
        <p:spPr>
          <a:xfrm>
            <a:off x="733190" y="695258"/>
            <a:ext cx="22841775" cy="1073683"/>
          </a:xfrm>
        </p:spPr>
        <p:txBody>
          <a:bodyPr/>
          <a:lstStyle>
            <a:lvl1pPr>
              <a:defRPr>
                <a:solidFill>
                  <a:srgbClr val="046A38"/>
                </a:solidFill>
              </a:defRPr>
            </a:lvl1pPr>
          </a:lstStyle>
          <a:p>
            <a:r>
              <a:rPr kumimoji="1" lang="zh-CN" altLang="en-US" dirty="0"/>
              <a:t>单击此处编辑母版标题样式 章节标题</a:t>
            </a:r>
          </a:p>
        </p:txBody>
      </p:sp>
      <p:sp>
        <p:nvSpPr>
          <p:cNvPr id="6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33190" y="2464199"/>
            <a:ext cx="11068715" cy="1108341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046A38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defRPr>
            </a:lvl1pPr>
            <a:lvl2pPr>
              <a:defRPr>
                <a:solidFill>
                  <a:srgbClr val="2DC84D"/>
                </a:solidFill>
              </a:defRPr>
            </a:lvl2pPr>
            <a:lvl3pPr>
              <a:defRPr>
                <a:solidFill>
                  <a:srgbClr val="2DC84D"/>
                </a:solidFill>
              </a:defRPr>
            </a:lvl3pPr>
            <a:lvl4pPr>
              <a:defRPr>
                <a:solidFill>
                  <a:srgbClr val="2DC84D"/>
                </a:solidFill>
              </a:defRPr>
            </a:lvl4pPr>
            <a:lvl5pPr>
              <a:defRPr>
                <a:solidFill>
                  <a:srgbClr val="2DC84D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单击此处编辑母版文本样式 二级标题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4618093" y="4796322"/>
            <a:ext cx="8478214" cy="2286000"/>
          </a:xfrm>
        </p:spPr>
        <p:txBody>
          <a:bodyPr tIns="0" rIns="0" bIns="0" anchor="t" anchorCtr="0">
            <a:noAutofit/>
          </a:bodyPr>
          <a:lstStyle>
            <a:lvl1pPr algn="l">
              <a:defRPr sz="8534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分页标题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32pt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14883316" y="6229923"/>
            <a:ext cx="8212984" cy="4247618"/>
          </a:xfrm>
        </p:spPr>
        <p:txBody>
          <a:bodyPr lIns="0">
            <a:noAutofit/>
          </a:bodyPr>
          <a:lstStyle>
            <a:lvl1pPr marL="474110" marR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5334" b="0" i="0" baseline="0">
                <a:latin typeface="FZLanTingHeiS-M-GB" charset="-122"/>
                <a:ea typeface="FZLanTingHeiS-M-GB" charset="-122"/>
                <a:cs typeface="FZLanTingHeiS-M-GB" charset="-122"/>
              </a:defRPr>
            </a:lvl1pPr>
            <a:lvl2pPr>
              <a:defRPr sz="5334" b="0" i="0"/>
            </a:lvl2pPr>
            <a:lvl3pPr>
              <a:defRPr sz="5334" b="0" i="0"/>
            </a:lvl3pPr>
            <a:lvl4pPr>
              <a:defRPr sz="5334" b="0" i="0"/>
            </a:lvl4pPr>
            <a:lvl5pPr>
              <a:defRPr sz="5334" b="0" i="0"/>
            </a:lvl5pPr>
          </a:lstStyle>
          <a:p>
            <a:pPr lvl="0"/>
            <a:r>
              <a:rPr lang="zh-CN" altLang="en-US" dirty="0"/>
              <a:t>内文，</a:t>
            </a:r>
            <a:r>
              <a:rPr lang="en-US" altLang="zh-CN" dirty="0"/>
              <a:t>20pt</a:t>
            </a:r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lvl="0"/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72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525723" y="11487695"/>
            <a:ext cx="11332566" cy="1466107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134" b="1" spc="266" dirty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/>
              </a:rPr>
              <a:t>OPPO</a:t>
            </a:r>
            <a:r>
              <a:rPr lang="zh-TW" altLang="en-US" sz="2134" spc="266" dirty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/>
              </a:rPr>
              <a:t>广东移动通信有限公司</a:t>
            </a:r>
            <a:endParaRPr lang="en-US" sz="2134" spc="266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  <a:p>
            <a:pPr algn="ctr">
              <a:lnSpc>
                <a:spcPct val="150000"/>
              </a:lnSpc>
            </a:pPr>
            <a:endParaRPr lang="en-US" sz="2134" spc="266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  <a:p>
            <a:pPr algn="ctr">
              <a:lnSpc>
                <a:spcPct val="150000"/>
              </a:lnSpc>
            </a:pPr>
            <a:endParaRPr lang="en-US" sz="2134" spc="266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659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1B31E-3279-4166-B506-A7E731F7B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42A478-5783-4755-81EC-32E2D72B4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8" indent="0" algn="ctr">
              <a:buNone/>
              <a:defRPr sz="4000"/>
            </a:lvl2pPr>
            <a:lvl3pPr marL="1828754" indent="0" algn="ctr">
              <a:buNone/>
              <a:defRPr sz="3600"/>
            </a:lvl3pPr>
            <a:lvl4pPr marL="2743132" indent="0" algn="ctr">
              <a:buNone/>
              <a:defRPr sz="3200"/>
            </a:lvl4pPr>
            <a:lvl5pPr marL="3657508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2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8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E0749C-D64E-4070-A228-2E1AC893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2DEC2-140B-4FEA-84B1-3E0E304DE4D1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4D606B-A91F-462C-B57D-A7AD439E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FB819-0624-4444-A71A-91C5F28A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F930-F5AC-4AB4-82F1-9DA12838E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7384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9" y="12677574"/>
            <a:ext cx="2377166" cy="5652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76602" y="508995"/>
            <a:ext cx="22841776" cy="1607674"/>
          </a:xfrm>
        </p:spPr>
        <p:txBody>
          <a:bodyPr>
            <a:noAutofit/>
          </a:bodyPr>
          <a:lstStyle>
            <a:lvl1pPr>
              <a:defRPr sz="9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1814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) Title Slide / End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210739" y="3909279"/>
            <a:ext cx="20926886" cy="1627206"/>
          </a:xfrm>
        </p:spPr>
        <p:txBody>
          <a:bodyPr lIns="0" tIns="0" anchor="t">
            <a:normAutofit/>
          </a:bodyPr>
          <a:lstStyle>
            <a:lvl1pPr algn="l">
              <a:defRPr sz="9600" b="1" i="0">
                <a:solidFill>
                  <a:srgbClr val="000000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r>
              <a:rPr lang="zh-CN" altLang="en-US" dirty="0"/>
              <a:t>标题，方正兰亭中粗黑，</a:t>
            </a:r>
            <a:r>
              <a:rPr lang="en-US" altLang="zh-CN" dirty="0"/>
              <a:t>36pt</a:t>
            </a:r>
            <a:r>
              <a:rPr lang="zh-CN" altLang="en-US" dirty="0"/>
              <a:t>，黑色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9536" y="5932954"/>
            <a:ext cx="20929600" cy="4677832"/>
          </a:xfrm>
        </p:spPr>
        <p:txBody>
          <a:bodyPr lIns="0" tIns="0">
            <a:normAutofit/>
          </a:bodyPr>
          <a:lstStyle>
            <a:lvl1pPr marL="0" indent="0">
              <a:buNone/>
              <a:defRPr sz="6400" b="1" i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241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verla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18115"/>
            <a:ext cx="24384000" cy="9304118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4266"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220403" y="3909279"/>
            <a:ext cx="20926886" cy="1627206"/>
          </a:xfrm>
        </p:spPr>
        <p:txBody>
          <a:bodyPr vert="horz" lIns="0" tIns="0" rIns="91440" bIns="45720" rtlCol="0" anchor="t">
            <a:normAutofit/>
          </a:bodyPr>
          <a:lstStyle>
            <a:lvl1pPr>
              <a:defRPr lang="zh-CN" altLang="en-US" sz="9600" b="1" i="0" dirty="0">
                <a:solidFill>
                  <a:srgbClr val="000000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 algn="l"/>
            <a:r>
              <a:rPr lang="zh-CN" altLang="en-US" sz="9600" dirty="0">
                <a:effectLst/>
                <a:latin typeface="FZLTZCHJW--GB1-0" charset="-122"/>
              </a:rPr>
              <a:t>标题，方正兰亭中粗黑，</a:t>
            </a:r>
            <a:r>
              <a:rPr lang="en-US" altLang="zh-CN" sz="9600" dirty="0">
                <a:effectLst/>
                <a:latin typeface="FZLTZCHJW--GB1-0" charset="-122"/>
              </a:rPr>
              <a:t>36pt</a:t>
            </a:r>
            <a:r>
              <a:rPr lang="zh-CN" altLang="en-US" sz="9600" dirty="0">
                <a:effectLst/>
                <a:latin typeface="FZLTZCHJW--GB1-0" charset="-122"/>
              </a:rPr>
              <a:t>，黑</a:t>
            </a:r>
            <a:r>
              <a:rPr lang="en-US" altLang="zh-CN" sz="9600" dirty="0">
                <a:effectLst/>
                <a:latin typeface="FZLTZCHJW--GB1-0" charset="-122"/>
              </a:rPr>
              <a:t>/</a:t>
            </a:r>
            <a:r>
              <a:rPr lang="zh-CN" altLang="en-US" sz="9600" dirty="0">
                <a:effectLst/>
                <a:latin typeface="FZLTZCHJW--GB1-0" charset="-122"/>
              </a:rPr>
              <a:t>白</a:t>
            </a:r>
            <a:endParaRPr lang="zh-CN" altLang="en-US" dirty="0">
              <a:effectLst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9200" y="5932954"/>
            <a:ext cx="20929600" cy="4677832"/>
          </a:xfrm>
        </p:spPr>
        <p:txBody>
          <a:bodyPr vert="horz" lIns="0" tIns="0" rIns="91440" bIns="45720" rtlCol="0">
            <a:normAutofit/>
          </a:bodyPr>
          <a:lstStyle>
            <a:lvl1pPr>
              <a:defRPr lang="en-US" sz="6400" b="1" i="0" dirty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271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verlay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976795"/>
            <a:ext cx="24384000" cy="931233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rgbClr val="046A38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220403" y="3909279"/>
            <a:ext cx="20926886" cy="1627206"/>
          </a:xfrm>
        </p:spPr>
        <p:txBody>
          <a:bodyPr lIns="0" tIns="0" anchor="t">
            <a:noAutofit/>
          </a:bodyPr>
          <a:lstStyle>
            <a:lvl1pPr algn="l">
              <a:defRPr sz="9600" b="1" i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36pt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9200" y="5932954"/>
            <a:ext cx="20929600" cy="4677832"/>
          </a:xfrm>
        </p:spPr>
        <p:txBody>
          <a:bodyPr lIns="0" tIns="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6400" b="1" i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231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19200" y="2296262"/>
            <a:ext cx="21945600" cy="1048072"/>
          </a:xfrm>
        </p:spPr>
        <p:txBody>
          <a:bodyPr lIns="0">
            <a:noAutofit/>
          </a:bodyPr>
          <a:lstStyle>
            <a:lvl1pPr marL="0" indent="0">
              <a:buNone/>
              <a:defRPr sz="3734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pPr lvl="0"/>
            <a:r>
              <a:rPr lang="zh-CN" altLang="en-US" dirty="0"/>
              <a:t>内页副标题，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1219200" y="3550751"/>
            <a:ext cx="21945600" cy="8784166"/>
          </a:xfrm>
        </p:spPr>
        <p:txBody>
          <a:bodyPr lIns="0" bIns="0" numCol="1">
            <a:noAutofit/>
          </a:bodyPr>
          <a:lstStyle>
            <a:lvl1pPr marL="474110" indent="-47411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3734" normalizeH="0" baseline="0">
                <a:solidFill>
                  <a:srgbClr val="046A38"/>
                </a:solidFill>
                <a:latin typeface="FZLanTingHeiS-M-GB" charset="-122"/>
                <a:ea typeface="FZLanTingHeiS-M-GB" charset="-122"/>
                <a:cs typeface="FZLanTingHeiS-M-GB" charset="-122"/>
              </a:defRPr>
            </a:lvl1pPr>
            <a:lvl2pPr marL="1663620" marR="0" indent="-4444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M-GB" charset="-122"/>
                <a:ea typeface="FZLanTingHeiS-M-GB" charset="-122"/>
                <a:cs typeface="FZLanTingHeiS-M-GB" charset="-122"/>
              </a:defRPr>
            </a:lvl2pPr>
            <a:lvl3pPr marL="2874290" marR="0" indent="-436014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3pPr>
            <a:lvl4pPr marL="4063798" marR="0" indent="-4063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4pPr>
            <a:lvl5pPr marL="5253306" marR="0" indent="-376748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3734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5pPr>
          </a:lstStyle>
          <a:p>
            <a:pPr lvl="0"/>
            <a:r>
              <a:rPr lang="zh-CN" altLang="en-US" dirty="0"/>
              <a:t>内文，</a:t>
            </a:r>
            <a:r>
              <a:rPr lang="en-US" altLang="zh-CN" dirty="0"/>
              <a:t>14pt. </a:t>
            </a:r>
            <a:endParaRPr lang="en-US" dirty="0"/>
          </a:p>
          <a:p>
            <a:pPr marL="1663620" marR="0" lvl="1" indent="-4444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2874290" marR="0" lvl="2" indent="-436014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4063798" marR="0" lvl="3" indent="-40638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5253306" marR="0" lvl="4" indent="-376748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219200" y="1129344"/>
            <a:ext cx="21945600" cy="1207968"/>
          </a:xfrm>
        </p:spPr>
        <p:txBody>
          <a:bodyPr lIns="0" tIns="0" bIns="0">
            <a:noAutofit/>
          </a:bodyPr>
          <a:lstStyle>
            <a:lvl1pPr algn="l">
              <a:defRPr sz="6400" b="1" i="0"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内页标题，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762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1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5" y="3489301"/>
            <a:ext cx="24383998" cy="8791610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4266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19200" y="2296262"/>
            <a:ext cx="21945600" cy="1048072"/>
          </a:xfrm>
        </p:spPr>
        <p:txBody>
          <a:bodyPr lIns="0">
            <a:noAutofit/>
          </a:bodyPr>
          <a:lstStyle>
            <a:lvl1pPr marL="0" marR="0" indent="0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734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内页副标题，</a:t>
            </a:r>
            <a:r>
              <a:rPr lang="en-US" altLang="zh-CN" dirty="0"/>
              <a:t>14pt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itle 6"/>
          <p:cNvSpPr>
            <a:spLocks noGrp="1"/>
          </p:cNvSpPr>
          <p:nvPr>
            <p:ph type="title" hasCustomPrompt="1"/>
          </p:nvPr>
        </p:nvSpPr>
        <p:spPr>
          <a:xfrm>
            <a:off x="1219200" y="1129344"/>
            <a:ext cx="21945600" cy="1207968"/>
          </a:xfrm>
        </p:spPr>
        <p:txBody>
          <a:bodyPr lIns="0" tIns="0" bIns="0">
            <a:noAutofit/>
          </a:bodyPr>
          <a:lstStyle>
            <a:lvl1pPr algn="l">
              <a:defRPr sz="6400" b="1" i="0"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内页标题，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2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20920807" y="12672236"/>
            <a:ext cx="2155102" cy="42075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2134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134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4618093" y="4796322"/>
            <a:ext cx="8478214" cy="2286000"/>
          </a:xfrm>
        </p:spPr>
        <p:txBody>
          <a:bodyPr tIns="0" rIns="0" bIns="0" anchor="t" anchorCtr="0">
            <a:noAutofit/>
          </a:bodyPr>
          <a:lstStyle>
            <a:lvl1pPr algn="l">
              <a:defRPr sz="8534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分页标题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32pt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14883316" y="6229923"/>
            <a:ext cx="8212984" cy="4247618"/>
          </a:xfrm>
        </p:spPr>
        <p:txBody>
          <a:bodyPr lIns="0">
            <a:noAutofit/>
          </a:bodyPr>
          <a:lstStyle>
            <a:lvl1pPr marL="474110" marR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5334" b="0" i="0" baseline="0">
                <a:latin typeface="FZLanTingHeiS-M-GB" charset="-122"/>
                <a:ea typeface="FZLanTingHeiS-M-GB" charset="-122"/>
                <a:cs typeface="FZLanTingHeiS-M-GB" charset="-122"/>
              </a:defRPr>
            </a:lvl1pPr>
            <a:lvl2pPr>
              <a:defRPr sz="5334" b="0" i="0"/>
            </a:lvl2pPr>
            <a:lvl3pPr>
              <a:defRPr sz="5334" b="0" i="0"/>
            </a:lvl3pPr>
            <a:lvl4pPr>
              <a:defRPr sz="5334" b="0" i="0"/>
            </a:lvl4pPr>
            <a:lvl5pPr>
              <a:defRPr sz="5334" b="0" i="0"/>
            </a:lvl5pPr>
          </a:lstStyle>
          <a:p>
            <a:pPr lvl="0"/>
            <a:r>
              <a:rPr lang="zh-CN" altLang="en-US" dirty="0"/>
              <a:t>内文，</a:t>
            </a:r>
            <a:r>
              <a:rPr lang="en-US" altLang="zh-CN" dirty="0"/>
              <a:t>20pt</a:t>
            </a:r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marL="474110" marR="0" lvl="0" indent="-47411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lvl="0"/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04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 A 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776506" y="3423684"/>
            <a:ext cx="22841774" cy="920069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525723" y="11487695"/>
            <a:ext cx="11332566" cy="1466107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134" b="1" spc="266" dirty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/>
              </a:rPr>
              <a:t>OPPO</a:t>
            </a:r>
            <a:r>
              <a:rPr lang="zh-TW" altLang="en-US" sz="2134" spc="266" dirty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/>
              </a:rPr>
              <a:t>广东移动通信有限公司</a:t>
            </a:r>
            <a:endParaRPr lang="en-US" sz="2134" spc="266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  <a:p>
            <a:pPr algn="ctr">
              <a:lnSpc>
                <a:spcPct val="150000"/>
              </a:lnSpc>
            </a:pPr>
            <a:endParaRPr lang="en-US" sz="2134" spc="266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  <a:p>
            <a:pPr algn="ctr">
              <a:lnSpc>
                <a:spcPct val="150000"/>
              </a:lnSpc>
            </a:pPr>
            <a:endParaRPr lang="en-US" sz="2134" spc="266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997" y="489475"/>
            <a:ext cx="2752310" cy="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135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1B31E-3279-4166-B506-A7E731F7B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42A478-5783-4755-81EC-32E2D72B4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8" indent="0" algn="ctr">
              <a:buNone/>
              <a:defRPr sz="4000"/>
            </a:lvl2pPr>
            <a:lvl3pPr marL="1828754" indent="0" algn="ctr">
              <a:buNone/>
              <a:defRPr sz="3600"/>
            </a:lvl3pPr>
            <a:lvl4pPr marL="2743132" indent="0" algn="ctr">
              <a:buNone/>
              <a:defRPr sz="3200"/>
            </a:lvl4pPr>
            <a:lvl5pPr marL="3657508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2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8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E0749C-D64E-4070-A228-2E1AC893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2DEC2-140B-4FEA-84B1-3E0E304DE4D1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4D606B-A91F-462C-B57D-A7AD439E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FB819-0624-4444-A71A-91C5F28A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F930-F5AC-4AB4-82F1-9DA12838E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8837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9" y="12677574"/>
            <a:ext cx="2377166" cy="5652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76602" y="508995"/>
            <a:ext cx="22841776" cy="1607674"/>
          </a:xfrm>
        </p:spPr>
        <p:txBody>
          <a:bodyPr>
            <a:noAutofit/>
          </a:bodyPr>
          <a:lstStyle>
            <a:lvl1pPr>
              <a:defRPr sz="9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26040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Page D 图+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24423573" cy="137160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6" name="线条"/>
          <p:cNvSpPr/>
          <p:nvPr/>
        </p:nvSpPr>
        <p:spPr>
          <a:xfrm>
            <a:off x="95718" y="22167"/>
            <a:ext cx="24502401" cy="13693833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7" name="线条"/>
          <p:cNvSpPr/>
          <p:nvPr/>
        </p:nvSpPr>
        <p:spPr>
          <a:xfrm flipH="1">
            <a:off x="-130647" y="103915"/>
            <a:ext cx="24514187" cy="13693799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内容占位符 5"/>
          <p:cNvSpPr>
            <a:spLocks noGrp="1"/>
          </p:cNvSpPr>
          <p:nvPr>
            <p:ph sz="quarter" idx="11"/>
          </p:nvPr>
        </p:nvSpPr>
        <p:spPr>
          <a:xfrm>
            <a:off x="776288" y="3424238"/>
            <a:ext cx="9388438" cy="919956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5" name="表格占位符 4"/>
          <p:cNvSpPr>
            <a:spLocks noGrp="1"/>
          </p:cNvSpPr>
          <p:nvPr>
            <p:ph type="tbl" sz="quarter" idx="10"/>
          </p:nvPr>
        </p:nvSpPr>
        <p:spPr>
          <a:xfrm>
            <a:off x="776288" y="2800350"/>
            <a:ext cx="22842537" cy="92297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818191" y="12877310"/>
            <a:ext cx="10271642" cy="4896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Helvetica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r>
              <a:rPr kumimoji="1" lang="en-US" altLang="zh-CN" dirty="0"/>
              <a:t> </a:t>
            </a:r>
            <a:r>
              <a:rPr kumimoji="1" lang="zh-CN" altLang="en-US" dirty="0"/>
              <a:t>汇报标题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8" y="12677574"/>
            <a:ext cx="2377165" cy="565200"/>
          </a:xfrm>
          <a:prstGeom prst="rect">
            <a:avLst/>
          </a:prstGeom>
        </p:spPr>
      </p:pic>
      <p:sp>
        <p:nvSpPr>
          <p:cNvPr id="127" name="Thank you"/>
          <p:cNvSpPr txBox="1"/>
          <p:nvPr/>
        </p:nvSpPr>
        <p:spPr>
          <a:xfrm>
            <a:off x="782238" y="5041046"/>
            <a:ext cx="11634867" cy="87203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20000"/>
              </a:lnSpc>
              <a:defRPr sz="5000" b="0">
                <a:solidFill>
                  <a:srgbClr val="2C683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dirty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Thank you</a:t>
            </a:r>
            <a:endParaRPr lang="en-US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>
            <a:normAutofit/>
          </a:bodyPr>
          <a:lstStyle>
            <a:lvl1pPr algn="ctr">
              <a:defRPr sz="96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024238"/>
          </a:xfrm>
        </p:spPr>
        <p:txBody>
          <a:bodyPr>
            <a:normAutofit/>
          </a:bodyPr>
          <a:lstStyle>
            <a:lvl1pPr>
              <a:defRPr sz="6400" b="1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0" y="12963890"/>
            <a:ext cx="1332424" cy="316800"/>
          </a:xfrm>
          <a:prstGeom prst="rect">
            <a:avLst/>
          </a:prstGeom>
        </p:spPr>
      </p:pic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776505" y="627526"/>
            <a:ext cx="22841775" cy="1073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 </a:t>
            </a:r>
            <a:r>
              <a:rPr kumimoji="1" lang="en-US" altLang="zh-CN" dirty="0"/>
              <a:t>OPPO Sans B 50pt.</a:t>
            </a:r>
            <a:endParaRPr kumimoji="1" lang="zh-CN" altLang="en-US" dirty="0"/>
          </a:p>
        </p:txBody>
      </p:sp>
      <p:sp>
        <p:nvSpPr>
          <p:cNvPr id="11" name="线条"/>
          <p:cNvSpPr/>
          <p:nvPr userDrawn="1"/>
        </p:nvSpPr>
        <p:spPr>
          <a:xfrm>
            <a:off x="765718" y="12807222"/>
            <a:ext cx="22852564" cy="1"/>
          </a:xfrm>
          <a:prstGeom prst="line">
            <a:avLst/>
          </a:prstGeom>
          <a:ln w="25400">
            <a:solidFill>
              <a:srgbClr val="CACAC8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pg. xx"/>
          <p:cNvSpPr txBox="1"/>
          <p:nvPr userDrawn="1"/>
        </p:nvSpPr>
        <p:spPr>
          <a:xfrm>
            <a:off x="20884725" y="12874289"/>
            <a:ext cx="2733557" cy="28725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r">
              <a:defRPr sz="2000" b="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00E22F85-807F-CA40-8F16-B425A1EE1DAC}" type="slidenum">
              <a:rPr lang="uk-UA" sz="1200" smtClean="0"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‹#›</a:t>
            </a:fld>
            <a:endParaRPr sz="1200" dirty="0"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文本占位符 18"/>
          <p:cNvSpPr>
            <a:spLocks noGrp="1"/>
          </p:cNvSpPr>
          <p:nvPr>
            <p:ph type="body" idx="1"/>
          </p:nvPr>
        </p:nvSpPr>
        <p:spPr>
          <a:xfrm>
            <a:off x="776504" y="3613150"/>
            <a:ext cx="22841775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1pPr>
      <a:lvl2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2pPr>
      <a:lvl3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3pPr>
      <a:lvl4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4pPr>
      <a:lvl5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5pPr>
      <a:lvl6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6pPr>
      <a:lvl7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7pPr>
      <a:lvl8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8pPr>
      <a:lvl9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9pPr>
    </p:titleStyle>
    <p:bodyStyle>
      <a:lvl1pPr marL="0" marR="0" indent="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defRPr sz="4800" b="0" i="0" u="none" strike="noStrike" cap="none" spc="0" baseline="0">
          <a:ln>
            <a:noFill/>
          </a:ln>
          <a:solidFill>
            <a:srgbClr val="5E5E5E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1pPr>
      <a:lvl2pPr marL="1270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400" b="0" i="0" u="none" strike="noStrike" cap="none" spc="0" baseline="0">
          <a:ln>
            <a:noFill/>
          </a:ln>
          <a:solidFill>
            <a:srgbClr val="5E5E5E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2pPr>
      <a:lvl3pPr marL="1905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000" b="0" i="0" u="none" strike="noStrike" cap="none" spc="0" baseline="0">
          <a:ln>
            <a:noFill/>
          </a:ln>
          <a:solidFill>
            <a:srgbClr val="5E5E5E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3pPr>
      <a:lvl4pPr marL="2540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4pPr>
      <a:lvl5pPr marL="3175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3600" b="0" i="0" u="none" strike="noStrike" cap="none" spc="0" baseline="0">
          <a:ln>
            <a:noFill/>
          </a:ln>
          <a:solidFill>
            <a:srgbClr val="5E5E5E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5pPr>
      <a:lvl6pPr marL="3810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6pPr>
      <a:lvl7pPr marL="4445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7pPr>
      <a:lvl8pPr marL="5080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8pPr>
      <a:lvl9pPr marL="5715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1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3" y="12981820"/>
            <a:ext cx="1332424" cy="316800"/>
          </a:xfrm>
          <a:prstGeom prst="rect">
            <a:avLst/>
          </a:prstGeom>
        </p:spPr>
      </p:pic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776505" y="627526"/>
            <a:ext cx="22841775" cy="1073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 </a:t>
            </a:r>
            <a:r>
              <a:rPr kumimoji="1" lang="en-US" altLang="zh-CN" dirty="0"/>
              <a:t>OPPO Sans B 50pt.</a:t>
            </a:r>
            <a:endParaRPr kumimoji="1" lang="zh-CN" altLang="en-US" dirty="0"/>
          </a:p>
        </p:txBody>
      </p:sp>
      <p:sp>
        <p:nvSpPr>
          <p:cNvPr id="11" name="线条"/>
          <p:cNvSpPr/>
          <p:nvPr userDrawn="1"/>
        </p:nvSpPr>
        <p:spPr>
          <a:xfrm>
            <a:off x="765718" y="12807222"/>
            <a:ext cx="22852564" cy="1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pg. xx"/>
          <p:cNvSpPr txBox="1"/>
          <p:nvPr userDrawn="1"/>
        </p:nvSpPr>
        <p:spPr>
          <a:xfrm>
            <a:off x="20884725" y="12874289"/>
            <a:ext cx="2733557" cy="28725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r">
              <a:defRPr sz="2000" b="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00E22F85-807F-CA40-8F16-B425A1EE1DAC}" type="slidenum">
              <a:rPr lang="uk-UA" sz="1200" smtClean="0">
                <a:solidFill>
                  <a:srgbClr val="5E5E5E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‹#›</a:t>
            </a:fld>
            <a:endParaRPr sz="1200" dirty="0">
              <a:solidFill>
                <a:srgbClr val="5E5E5E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 userDrawn="1"/>
        </p:nvGraphicFramePr>
        <p:xfrm>
          <a:off x="24789714" y="0"/>
          <a:ext cx="3099486" cy="137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106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56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Dark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45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77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Light</a:t>
                      </a:r>
                      <a:r>
                        <a:rPr lang="zh-CN" altLang="en-US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 </a:t>
                      </a:r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Green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D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202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200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kern="1200" dirty="0">
                          <a:solidFill>
                            <a:schemeClr val="dk1"/>
                          </a:solidFill>
                          <a:effectLst/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Platinum </a:t>
                      </a:r>
                      <a:endParaRPr lang="en-US" altLang="zh-CN" sz="2800" b="0" dirty="0">
                        <a:effectLst/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AC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R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G 250</a:t>
                      </a: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B 250</a:t>
                      </a:r>
                    </a:p>
                    <a:p>
                      <a:pPr algn="l"/>
                      <a:endParaRPr lang="en-US" altLang="zh-CN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  <a:p>
                      <a:pPr algn="l"/>
                      <a:r>
                        <a:rPr lang="en-US" altLang="zh-CN" sz="2800" b="0" dirty="0">
                          <a:latin typeface="OPPOSans R" panose="00020600040101010101" charset="-122"/>
                          <a:ea typeface="OPPOSans R" panose="00020600040101010101" charset="-122"/>
                          <a:cs typeface="OPPOSans R" panose="00020600040101010101" charset="-122"/>
                        </a:rPr>
                        <a:t>White</a:t>
                      </a:r>
                      <a:endParaRPr lang="zh-CN" altLang="en-US" sz="2800" b="0" dirty="0">
                        <a:latin typeface="OPPOSans R" panose="00020600040101010101" charset="-122"/>
                        <a:ea typeface="OPPOSans R" panose="00020600040101010101" charset="-122"/>
                        <a:cs typeface="OPPOSans R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文本占位符 18"/>
          <p:cNvSpPr>
            <a:spLocks noGrp="1"/>
          </p:cNvSpPr>
          <p:nvPr>
            <p:ph type="body" idx="1"/>
          </p:nvPr>
        </p:nvSpPr>
        <p:spPr>
          <a:xfrm>
            <a:off x="776504" y="3613150"/>
            <a:ext cx="22841775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ln>
            <a:noFill/>
          </a:ln>
          <a:solidFill>
            <a:srgbClr val="2DC84D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1pPr>
      <a:lvl2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2pPr>
      <a:lvl3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3pPr>
      <a:lvl4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4pPr>
      <a:lvl5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5pPr>
      <a:lvl6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6pPr>
      <a:lvl7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7pPr>
      <a:lvl8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8pPr>
      <a:lvl9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none" spc="0" baseline="0">
          <a:ln>
            <a:noFill/>
          </a:ln>
          <a:solidFill>
            <a:srgbClr val="046A38"/>
          </a:solidFill>
          <a:uFillTx/>
          <a:latin typeface="OPPOSans B" panose="00020600040101010101" charset="-122"/>
          <a:ea typeface="OPPOSans B" panose="00020600040101010101" charset="-122"/>
          <a:cs typeface="OPPOSans B" panose="00020600040101010101" charset="-122"/>
          <a:sym typeface="OPPOSans B" panose="00020600040101010101" charset="-122"/>
        </a:defRPr>
      </a:lvl9pPr>
    </p:titleStyle>
    <p:bodyStyle>
      <a:lvl1pPr marL="0" marR="0" indent="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defRPr sz="4800" b="0" i="0" u="none" strike="noStrike" cap="none" spc="0" baseline="0">
          <a:ln>
            <a:noFill/>
          </a:ln>
          <a:solidFill>
            <a:srgbClr val="CACAC8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1pPr>
      <a:lvl2pPr marL="1270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400" b="0" i="0" u="none" strike="noStrike" cap="none" spc="0" baseline="0">
          <a:ln>
            <a:noFill/>
          </a:ln>
          <a:solidFill>
            <a:srgbClr val="CACAC8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2pPr>
      <a:lvl3pPr marL="1905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000" b="0" i="0" u="none" strike="noStrike" cap="none" spc="0" baseline="0">
          <a:ln>
            <a:noFill/>
          </a:ln>
          <a:solidFill>
            <a:srgbClr val="CACAC8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3pPr>
      <a:lvl4pPr marL="2540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3600" b="0" i="0" u="none" strike="noStrike" cap="none" spc="0" baseline="0">
          <a:ln>
            <a:noFill/>
          </a:ln>
          <a:solidFill>
            <a:srgbClr val="CACAC8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4pPr>
      <a:lvl5pPr marL="3175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3600" b="0" i="0" u="none" strike="noStrike" cap="none" spc="0" baseline="0">
          <a:ln>
            <a:noFill/>
          </a:ln>
          <a:solidFill>
            <a:srgbClr val="CACAC8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5pPr>
      <a:lvl6pPr marL="3810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6pPr>
      <a:lvl7pPr marL="4445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7pPr>
      <a:lvl8pPr marL="5080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8pPr>
      <a:lvl9pPr marL="5715000" marR="0" indent="-635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OPPOSans M" panose="00020600040101010101" charset="-122"/>
          <a:ea typeface="OPPOSans M" panose="00020600040101010101" charset="-122"/>
          <a:cs typeface="OPPOSans M" panose="00020600040101010101" charset="-122"/>
          <a:sym typeface="OPPOSans M" panose="00020600040101010101" charset="-122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8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9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1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fld id="{9380A3BF-C42B-5B4A-8FD1-FDF44958D9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线条">
            <a:extLst>
              <a:ext uri="{FF2B5EF4-FFF2-40B4-BE49-F238E27FC236}">
                <a16:creationId xmlns:a16="http://schemas.microsoft.com/office/drawing/2014/main" id="{5DFBE592-18C2-4087-B82F-0A290F04D4EE}"/>
              </a:ext>
            </a:extLst>
          </p:cNvPr>
          <p:cNvSpPr/>
          <p:nvPr userDrawn="1"/>
        </p:nvSpPr>
        <p:spPr>
          <a:xfrm>
            <a:off x="160867" y="12900602"/>
            <a:ext cx="22422298" cy="0"/>
          </a:xfrm>
          <a:prstGeom prst="line">
            <a:avLst/>
          </a:prstGeom>
          <a:ln w="25400">
            <a:solidFill>
              <a:srgbClr val="CACAC8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6000"/>
          </a:p>
        </p:txBody>
      </p:sp>
      <p:sp>
        <p:nvSpPr>
          <p:cNvPr id="9" name="线条">
            <a:extLst>
              <a:ext uri="{FF2B5EF4-FFF2-40B4-BE49-F238E27FC236}">
                <a16:creationId xmlns:a16="http://schemas.microsoft.com/office/drawing/2014/main" id="{B3B7700B-65F5-4435-A10D-E8F46DBE9FBB}"/>
              </a:ext>
            </a:extLst>
          </p:cNvPr>
          <p:cNvSpPr/>
          <p:nvPr userDrawn="1"/>
        </p:nvSpPr>
        <p:spPr>
          <a:xfrm>
            <a:off x="23354951" y="12900602"/>
            <a:ext cx="889234" cy="0"/>
          </a:xfrm>
          <a:prstGeom prst="line">
            <a:avLst/>
          </a:prstGeom>
          <a:ln w="25400">
            <a:solidFill>
              <a:srgbClr val="CACAC8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410830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</p:sldLayoutIdLst>
  <p:hf hdr="0"/>
  <p:txStyles>
    <p:titleStyle>
      <a:lvl1pPr algn="ctr" defTabSz="1219140" rtl="0" eaLnBrk="1" latinLnBrk="0" hangingPunct="1">
        <a:spcBef>
          <a:spcPct val="0"/>
        </a:spcBef>
        <a:buNone/>
        <a:defRPr sz="117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</p:titleStyle>
    <p:bodyStyle>
      <a:lvl1pPr marL="914356" indent="-914356" algn="l" defTabSz="1219140" rtl="0" eaLnBrk="1" latinLnBrk="0" hangingPunct="1">
        <a:spcBef>
          <a:spcPct val="20000"/>
        </a:spcBef>
        <a:buFont typeface="Arial"/>
        <a:buChar char="•"/>
        <a:defRPr sz="85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  <a:lvl2pPr marL="1981100" indent="-761962" algn="l" defTabSz="1219140" rtl="0" eaLnBrk="1" latinLnBrk="0" hangingPunct="1">
        <a:spcBef>
          <a:spcPct val="20000"/>
        </a:spcBef>
        <a:buFont typeface="Arial"/>
        <a:buChar char="–"/>
        <a:defRPr sz="7466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2pPr>
      <a:lvl3pPr marL="3047850" indent="-609568" algn="l" defTabSz="121914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3pPr>
      <a:lvl4pPr marL="4266986" indent="-609568" algn="l" defTabSz="1219140" rtl="0" eaLnBrk="1" latinLnBrk="0" hangingPunct="1">
        <a:spcBef>
          <a:spcPct val="20000"/>
        </a:spcBef>
        <a:buFont typeface="Arial"/>
        <a:buChar char="–"/>
        <a:defRPr sz="53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4pPr>
      <a:lvl5pPr marL="5486124" indent="-609568" algn="l" defTabSz="1219140" rtl="0" eaLnBrk="1" latinLnBrk="0" hangingPunct="1">
        <a:spcBef>
          <a:spcPct val="20000"/>
        </a:spcBef>
        <a:buFont typeface="Arial"/>
        <a:buChar char="»"/>
        <a:defRPr sz="53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5pPr>
      <a:lvl6pPr marL="6705264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4404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3544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2682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140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280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418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556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5696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4836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3974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114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8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9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1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fld id="{9380A3BF-C42B-5B4A-8FD1-FDF44958D9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线条">
            <a:extLst>
              <a:ext uri="{FF2B5EF4-FFF2-40B4-BE49-F238E27FC236}">
                <a16:creationId xmlns:a16="http://schemas.microsoft.com/office/drawing/2014/main" id="{5DFBE592-18C2-4087-B82F-0A290F04D4EE}"/>
              </a:ext>
            </a:extLst>
          </p:cNvPr>
          <p:cNvSpPr/>
          <p:nvPr userDrawn="1"/>
        </p:nvSpPr>
        <p:spPr>
          <a:xfrm>
            <a:off x="160867" y="12900602"/>
            <a:ext cx="22422298" cy="0"/>
          </a:xfrm>
          <a:prstGeom prst="line">
            <a:avLst/>
          </a:prstGeom>
          <a:ln w="25400">
            <a:solidFill>
              <a:srgbClr val="CACAC8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6000"/>
          </a:p>
        </p:txBody>
      </p:sp>
      <p:sp>
        <p:nvSpPr>
          <p:cNvPr id="9" name="线条">
            <a:extLst>
              <a:ext uri="{FF2B5EF4-FFF2-40B4-BE49-F238E27FC236}">
                <a16:creationId xmlns:a16="http://schemas.microsoft.com/office/drawing/2014/main" id="{B3B7700B-65F5-4435-A10D-E8F46DBE9FBB}"/>
              </a:ext>
            </a:extLst>
          </p:cNvPr>
          <p:cNvSpPr/>
          <p:nvPr userDrawn="1"/>
        </p:nvSpPr>
        <p:spPr>
          <a:xfrm>
            <a:off x="23354951" y="12900602"/>
            <a:ext cx="889234" cy="0"/>
          </a:xfrm>
          <a:prstGeom prst="line">
            <a:avLst/>
          </a:prstGeom>
          <a:ln w="25400">
            <a:solidFill>
              <a:srgbClr val="CACAC8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278377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hdr="0"/>
  <p:txStyles>
    <p:titleStyle>
      <a:lvl1pPr algn="ctr" defTabSz="1219140" rtl="0" eaLnBrk="1" latinLnBrk="0" hangingPunct="1">
        <a:spcBef>
          <a:spcPct val="0"/>
        </a:spcBef>
        <a:buNone/>
        <a:defRPr sz="117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</p:titleStyle>
    <p:bodyStyle>
      <a:lvl1pPr marL="914356" indent="-914356" algn="l" defTabSz="1219140" rtl="0" eaLnBrk="1" latinLnBrk="0" hangingPunct="1">
        <a:spcBef>
          <a:spcPct val="20000"/>
        </a:spcBef>
        <a:buFont typeface="Arial"/>
        <a:buChar char="•"/>
        <a:defRPr sz="85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  <a:lvl2pPr marL="1981100" indent="-761962" algn="l" defTabSz="1219140" rtl="0" eaLnBrk="1" latinLnBrk="0" hangingPunct="1">
        <a:spcBef>
          <a:spcPct val="20000"/>
        </a:spcBef>
        <a:buFont typeface="Arial"/>
        <a:buChar char="–"/>
        <a:defRPr sz="7466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2pPr>
      <a:lvl3pPr marL="3047850" indent="-609568" algn="l" defTabSz="121914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3pPr>
      <a:lvl4pPr marL="4266986" indent="-609568" algn="l" defTabSz="1219140" rtl="0" eaLnBrk="1" latinLnBrk="0" hangingPunct="1">
        <a:spcBef>
          <a:spcPct val="20000"/>
        </a:spcBef>
        <a:buFont typeface="Arial"/>
        <a:buChar char="–"/>
        <a:defRPr sz="53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4pPr>
      <a:lvl5pPr marL="5486124" indent="-609568" algn="l" defTabSz="1219140" rtl="0" eaLnBrk="1" latinLnBrk="0" hangingPunct="1">
        <a:spcBef>
          <a:spcPct val="20000"/>
        </a:spcBef>
        <a:buFont typeface="Arial"/>
        <a:buChar char="»"/>
        <a:defRPr sz="5334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5pPr>
      <a:lvl6pPr marL="6705264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4404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3544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2682" indent="-609568" algn="l" defTabSz="1219140" rtl="0" eaLnBrk="1" latinLnBrk="0" hangingPunct="1">
        <a:spcBef>
          <a:spcPct val="20000"/>
        </a:spcBef>
        <a:buFont typeface="Arial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140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280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418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556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5696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4836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3974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114" algn="l" defTabSz="12191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4425430"/>
            <a:ext cx="9009246" cy="1604668"/>
          </a:xfrm>
          <a:prstGeom prst="rect">
            <a:avLst/>
          </a:prstGeom>
          <a:solidFill>
            <a:srgbClr val="26262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2" name="矩形 1"/>
          <p:cNvSpPr/>
          <p:nvPr/>
        </p:nvSpPr>
        <p:spPr>
          <a:xfrm>
            <a:off x="0" y="5842000"/>
            <a:ext cx="24384000" cy="4165600"/>
          </a:xfrm>
          <a:prstGeom prst="rect">
            <a:avLst/>
          </a:prstGeom>
          <a:solidFill>
            <a:srgbClr val="006D31"/>
          </a:solidFill>
          <a:ln>
            <a:solidFill>
              <a:srgbClr val="006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3" name="矩形 2"/>
          <p:cNvSpPr/>
          <p:nvPr/>
        </p:nvSpPr>
        <p:spPr>
          <a:xfrm>
            <a:off x="13690600" y="5842000"/>
            <a:ext cx="4216400" cy="4165600"/>
          </a:xfrm>
          <a:prstGeom prst="rect">
            <a:avLst/>
          </a:prstGeom>
          <a:solidFill>
            <a:srgbClr val="26262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4" name="文本框 3"/>
          <p:cNvSpPr txBox="1"/>
          <p:nvPr/>
        </p:nvSpPr>
        <p:spPr>
          <a:xfrm>
            <a:off x="965200" y="6847582"/>
            <a:ext cx="10666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2021</a:t>
            </a:r>
            <a:r>
              <a:rPr kumimoji="1" lang="zh-CN" altLang="en-US" sz="6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届实习生答辩</a:t>
            </a:r>
          </a:p>
        </p:txBody>
      </p:sp>
      <p:sp>
        <p:nvSpPr>
          <p:cNvPr id="13" name="矩形 12"/>
          <p:cNvSpPr/>
          <p:nvPr/>
        </p:nvSpPr>
        <p:spPr>
          <a:xfrm>
            <a:off x="20561296" y="1676400"/>
            <a:ext cx="2197104" cy="5663624"/>
          </a:xfrm>
          <a:prstGeom prst="rect">
            <a:avLst/>
          </a:prstGeom>
          <a:solidFill>
            <a:srgbClr val="26262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14" name="矩形 13"/>
          <p:cNvSpPr/>
          <p:nvPr/>
        </p:nvSpPr>
        <p:spPr>
          <a:xfrm>
            <a:off x="18872200" y="8509574"/>
            <a:ext cx="1473200" cy="2209226"/>
          </a:xfrm>
          <a:prstGeom prst="rect">
            <a:avLst/>
          </a:prstGeom>
          <a:solidFill>
            <a:srgbClr val="26262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0380"/>
            <a:ext cx="2730902" cy="44094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65200" y="8509377"/>
            <a:ext cx="106668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智能感知与交互研究部</a:t>
            </a:r>
            <a:r>
              <a:rPr kumimoji="1" lang="en-US" altLang="zh-CN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kumimoji="1" lang="zh-CN" altLang="en-US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徐佳飞</a:t>
            </a:r>
            <a:endParaRPr kumimoji="1" lang="en-US" altLang="zh-CN" sz="4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kumimoji="1" lang="zh-CN" altLang="en-US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导师：杨宇尘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51" y="13900"/>
            <a:ext cx="22841775" cy="1073683"/>
          </a:xfrm>
        </p:spPr>
        <p:txBody>
          <a:bodyPr/>
          <a:lstStyle/>
          <a:p>
            <a:r>
              <a:rPr kumimoji="1" lang="zh-CN" altLang="en-US" b="1" dirty="0"/>
              <a:t>方法</a:t>
            </a:r>
            <a:r>
              <a:rPr kumimoji="1" lang="zh-CN" altLang="en-US" dirty="0"/>
              <a:t>及创新点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CD242D-75A5-BA47-9E49-450FFEA104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851" y="1105464"/>
            <a:ext cx="6047328" cy="1073684"/>
          </a:xfrm>
        </p:spPr>
        <p:txBody>
          <a:bodyPr>
            <a:noAutofit/>
          </a:bodyPr>
          <a:lstStyle/>
          <a:p>
            <a:r>
              <a:rPr lang="en-US" altLang="zh-CN" dirty="0"/>
              <a:t>RLOCS-Mapping</a:t>
            </a:r>
          </a:p>
        </p:txBody>
      </p:sp>
      <p:cxnSp>
        <p:nvCxnSpPr>
          <p:cNvPr id="102" name="直接箭头连接符 5">
            <a:extLst>
              <a:ext uri="{FF2B5EF4-FFF2-40B4-BE49-F238E27FC236}">
                <a16:creationId xmlns:a16="http://schemas.microsoft.com/office/drawing/2014/main" id="{3D5B59E3-071D-A140-AC5B-73F07894B704}"/>
              </a:ext>
            </a:extLst>
          </p:cNvPr>
          <p:cNvCxnSpPr>
            <a:stCxn id="110" idx="3"/>
            <a:endCxn id="106" idx="1"/>
          </p:cNvCxnSpPr>
          <p:nvPr/>
        </p:nvCxnSpPr>
        <p:spPr>
          <a:xfrm>
            <a:off x="8438674" y="5528527"/>
            <a:ext cx="2449584" cy="909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圆角矩形 102">
            <a:extLst>
              <a:ext uri="{FF2B5EF4-FFF2-40B4-BE49-F238E27FC236}">
                <a16:creationId xmlns:a16="http://schemas.microsoft.com/office/drawing/2014/main" id="{DB483480-79DF-1B4D-BBCD-F9C99699AD5A}"/>
              </a:ext>
            </a:extLst>
          </p:cNvPr>
          <p:cNvSpPr/>
          <p:nvPr/>
        </p:nvSpPr>
        <p:spPr>
          <a:xfrm>
            <a:off x="11130120" y="3848289"/>
            <a:ext cx="2901472" cy="113497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32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NN</a:t>
            </a:r>
          </a:p>
          <a:p>
            <a:pPr defTabSz="1828800" hangingPunct="1"/>
            <a:r>
              <a:rPr lang="en-US" altLang="zh-CN" sz="32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matching</a:t>
            </a:r>
          </a:p>
        </p:txBody>
      </p:sp>
      <p:cxnSp>
        <p:nvCxnSpPr>
          <p:cNvPr id="104" name="直接箭头连接符 7">
            <a:extLst>
              <a:ext uri="{FF2B5EF4-FFF2-40B4-BE49-F238E27FC236}">
                <a16:creationId xmlns:a16="http://schemas.microsoft.com/office/drawing/2014/main" id="{78919861-1795-9949-8911-E569D38C671E}"/>
              </a:ext>
            </a:extLst>
          </p:cNvPr>
          <p:cNvCxnSpPr>
            <a:stCxn id="106" idx="3"/>
          </p:cNvCxnSpPr>
          <p:nvPr/>
        </p:nvCxnSpPr>
        <p:spPr>
          <a:xfrm flipV="1">
            <a:off x="14309719" y="5537140"/>
            <a:ext cx="629174" cy="47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圆角矩形 104">
            <a:extLst>
              <a:ext uri="{FF2B5EF4-FFF2-40B4-BE49-F238E27FC236}">
                <a16:creationId xmlns:a16="http://schemas.microsoft.com/office/drawing/2014/main" id="{6B7B8AC7-7F78-644D-A899-724D1A14BCBD}"/>
              </a:ext>
            </a:extLst>
          </p:cNvPr>
          <p:cNvSpPr/>
          <p:nvPr/>
        </p:nvSpPr>
        <p:spPr>
          <a:xfrm>
            <a:off x="11130119" y="5280855"/>
            <a:ext cx="2902422" cy="135127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32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Geometric Constraint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ADA415E9-EFF1-4040-9ADE-541EB727611F}"/>
              </a:ext>
            </a:extLst>
          </p:cNvPr>
          <p:cNvSpPr/>
          <p:nvPr/>
        </p:nvSpPr>
        <p:spPr>
          <a:xfrm>
            <a:off x="10888258" y="3713578"/>
            <a:ext cx="3421460" cy="3648076"/>
          </a:xfrm>
          <a:prstGeom prst="rect">
            <a:avLst/>
          </a:prstGeom>
          <a:noFill/>
          <a:ln w="22225">
            <a:solidFill>
              <a:srgbClr val="177B3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24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D0417FEC-85F6-7D49-9944-4CAA4EFC2FD1}"/>
              </a:ext>
            </a:extLst>
          </p:cNvPr>
          <p:cNvSpPr txBox="1"/>
          <p:nvPr/>
        </p:nvSpPr>
        <p:spPr>
          <a:xfrm>
            <a:off x="11219292" y="6738475"/>
            <a:ext cx="2759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/>
            <a:r>
              <a:rPr lang="en-US" altLang="zh-CN" sz="2400" b="0" kern="1200" dirty="0">
                <a:latin typeface="Arial"/>
                <a:ea typeface="黑体" panose="02010609060101010101" pitchFamily="49" charset="-122"/>
                <a:cs typeface="+mn-cs"/>
              </a:rPr>
              <a:t>Feature matching</a:t>
            </a:r>
          </a:p>
        </p:txBody>
      </p:sp>
      <p:sp>
        <p:nvSpPr>
          <p:cNvPr id="108" name="圆角矩形 107">
            <a:extLst>
              <a:ext uri="{FF2B5EF4-FFF2-40B4-BE49-F238E27FC236}">
                <a16:creationId xmlns:a16="http://schemas.microsoft.com/office/drawing/2014/main" id="{38E0A78A-9B51-A64E-8591-84789D2D79CE}"/>
              </a:ext>
            </a:extLst>
          </p:cNvPr>
          <p:cNvSpPr/>
          <p:nvPr/>
        </p:nvSpPr>
        <p:spPr>
          <a:xfrm>
            <a:off x="14938893" y="4886033"/>
            <a:ext cx="3142942" cy="134047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32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Colmap SfM</a:t>
            </a:r>
          </a:p>
          <a:p>
            <a:pPr defTabSz="1828800" hangingPunct="1"/>
            <a:r>
              <a:rPr lang="en-US" altLang="zh-CN" sz="32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reconstruction</a:t>
            </a:r>
          </a:p>
        </p:txBody>
      </p:sp>
      <p:cxnSp>
        <p:nvCxnSpPr>
          <p:cNvPr id="109" name="直接箭头连接符 13">
            <a:extLst>
              <a:ext uri="{FF2B5EF4-FFF2-40B4-BE49-F238E27FC236}">
                <a16:creationId xmlns:a16="http://schemas.microsoft.com/office/drawing/2014/main" id="{987CD339-A96E-CF4C-BE34-B8EF14BC3848}"/>
              </a:ext>
            </a:extLst>
          </p:cNvPr>
          <p:cNvCxnSpPr>
            <a:stCxn id="108" idx="3"/>
            <a:endCxn id="123" idx="1"/>
          </p:cNvCxnSpPr>
          <p:nvPr/>
        </p:nvCxnSpPr>
        <p:spPr>
          <a:xfrm>
            <a:off x="18081835" y="5556268"/>
            <a:ext cx="92991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126BE3D1-E394-9F43-8A44-89A5073B1A34}"/>
              </a:ext>
            </a:extLst>
          </p:cNvPr>
          <p:cNvSpPr/>
          <p:nvPr/>
        </p:nvSpPr>
        <p:spPr>
          <a:xfrm>
            <a:off x="5493469" y="4997583"/>
            <a:ext cx="2945206" cy="1061886"/>
          </a:xfrm>
          <a:prstGeom prst="roundRect">
            <a:avLst/>
          </a:prstGeom>
          <a:solidFill>
            <a:srgbClr val="D66D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3200" b="0" kern="1200" dirty="0">
                <a:solidFill>
                  <a:srgbClr val="FFFFFF"/>
                </a:solidFill>
                <a:latin typeface="Arial"/>
                <a:ea typeface="黑体" panose="02010609060101010101" pitchFamily="49" charset="-122"/>
                <a:sym typeface="+mn-ea"/>
              </a:rPr>
              <a:t>Superpoint</a:t>
            </a:r>
            <a:r>
              <a:rPr lang="en-US" altLang="zh-CN" sz="3200" b="0" kern="1200" baseline="30000" dirty="0">
                <a:solidFill>
                  <a:srgbClr val="FFFFFF"/>
                </a:solidFill>
                <a:latin typeface="Arial"/>
                <a:ea typeface="黑体" panose="02010609060101010101" pitchFamily="49" charset="-122"/>
                <a:sym typeface="+mn-ea"/>
              </a:rPr>
              <a:t>[2]</a:t>
            </a:r>
            <a:endParaRPr lang="en-US" altLang="zh-CN" sz="3200" b="0" kern="1200" baseline="30000" dirty="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3E4F8991-B34B-174E-8D87-255AE213F79F}"/>
              </a:ext>
            </a:extLst>
          </p:cNvPr>
          <p:cNvSpPr/>
          <p:nvPr/>
        </p:nvSpPr>
        <p:spPr>
          <a:xfrm>
            <a:off x="5481080" y="7684400"/>
            <a:ext cx="2497456" cy="1078784"/>
          </a:xfrm>
          <a:prstGeom prst="roundRect">
            <a:avLst/>
          </a:prstGeom>
          <a:solidFill>
            <a:srgbClr val="D66D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3200" b="0" kern="1200" dirty="0">
                <a:solidFill>
                  <a:srgbClr val="FFFFFF"/>
                </a:solidFill>
                <a:latin typeface="Arial"/>
                <a:ea typeface="黑体" panose="02010609060101010101" pitchFamily="49" charset="-122"/>
              </a:rPr>
              <a:t>NetVLAD</a:t>
            </a:r>
            <a:r>
              <a:rPr lang="en-US" altLang="zh-CN" sz="3200" b="0" kern="1200" baseline="30000" dirty="0">
                <a:solidFill>
                  <a:srgbClr val="FFFFFF"/>
                </a:solidFill>
                <a:latin typeface="Arial"/>
                <a:ea typeface="黑体" panose="02010609060101010101" pitchFamily="49" charset="-122"/>
                <a:sym typeface="+mn-ea"/>
              </a:rPr>
              <a:t>[3]</a:t>
            </a:r>
            <a:endParaRPr lang="en-US" altLang="zh-CN" sz="3200" b="0" kern="1200" dirty="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112" name="圆角矩形 111">
            <a:extLst>
              <a:ext uri="{FF2B5EF4-FFF2-40B4-BE49-F238E27FC236}">
                <a16:creationId xmlns:a16="http://schemas.microsoft.com/office/drawing/2014/main" id="{53663F23-7FFB-564F-A7DC-549D3B3ED302}"/>
              </a:ext>
            </a:extLst>
          </p:cNvPr>
          <p:cNvSpPr/>
          <p:nvPr/>
        </p:nvSpPr>
        <p:spPr>
          <a:xfrm>
            <a:off x="5481081" y="2340866"/>
            <a:ext cx="6182678" cy="1209060"/>
          </a:xfrm>
          <a:prstGeom prst="roundRect">
            <a:avLst/>
          </a:prstGeom>
          <a:solidFill>
            <a:srgbClr val="D66D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3200" b="0" kern="1200" dirty="0">
                <a:solidFill>
                  <a:srgbClr val="FFFFFF"/>
                </a:solidFill>
                <a:latin typeface="Arial"/>
                <a:ea typeface="黑体" panose="02010609060101010101" pitchFamily="49" charset="-122"/>
              </a:rPr>
              <a:t>Camera Intrinsic &amp; </a:t>
            </a:r>
          </a:p>
          <a:p>
            <a:pPr defTabSz="1828800" hangingPunct="1"/>
            <a:r>
              <a:rPr lang="en-US" altLang="zh-CN" sz="3200" b="0" kern="1200" dirty="0">
                <a:solidFill>
                  <a:srgbClr val="FFFFFF"/>
                </a:solidFill>
                <a:latin typeface="Arial"/>
                <a:ea typeface="黑体" panose="02010609060101010101" pitchFamily="49" charset="-122"/>
              </a:rPr>
              <a:t>Image Extrinsic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1C0C87AD-A56A-D846-A588-48B740B51E45}"/>
              </a:ext>
            </a:extLst>
          </p:cNvPr>
          <p:cNvSpPr txBox="1"/>
          <p:nvPr/>
        </p:nvSpPr>
        <p:spPr>
          <a:xfrm>
            <a:off x="491449" y="4665301"/>
            <a:ext cx="15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altLang="zh-CN" sz="2800" b="0" kern="1200" dirty="0">
                <a:latin typeface="Arial"/>
                <a:ea typeface="黑体" panose="02010609060101010101" pitchFamily="49" charset="-122"/>
                <a:cs typeface="+mn-cs"/>
              </a:rPr>
              <a:t>Input</a:t>
            </a:r>
            <a:r>
              <a:rPr lang="zh-CN" altLang="en-US" sz="2800" b="0" kern="1200" dirty="0">
                <a:latin typeface="Arial"/>
                <a:ea typeface="黑体" panose="02010609060101010101" pitchFamily="49" charset="-122"/>
                <a:cs typeface="+mn-cs"/>
              </a:rPr>
              <a:t>①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6E75E5A8-B623-2945-91A0-9E78D3A9FB78}"/>
              </a:ext>
            </a:extLst>
          </p:cNvPr>
          <p:cNvSpPr txBox="1"/>
          <p:nvPr/>
        </p:nvSpPr>
        <p:spPr>
          <a:xfrm>
            <a:off x="3896755" y="2275997"/>
            <a:ext cx="15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altLang="zh-CN" sz="2800" b="0" kern="1200" dirty="0">
                <a:latin typeface="Arial"/>
                <a:ea typeface="黑体" panose="02010609060101010101" pitchFamily="49" charset="-122"/>
                <a:cs typeface="+mn-cs"/>
              </a:rPr>
              <a:t>Input</a:t>
            </a:r>
            <a:r>
              <a:rPr lang="zh-CN" altLang="en-US" sz="2800" b="0" kern="1200" dirty="0">
                <a:latin typeface="Arial"/>
                <a:ea typeface="黑体" panose="02010609060101010101" pitchFamily="49" charset="-122"/>
                <a:cs typeface="+mn-cs"/>
              </a:rPr>
              <a:t>②</a:t>
            </a:r>
          </a:p>
        </p:txBody>
      </p:sp>
      <p:cxnSp>
        <p:nvCxnSpPr>
          <p:cNvPr id="115" name="直接箭头连接符 49">
            <a:extLst>
              <a:ext uri="{FF2B5EF4-FFF2-40B4-BE49-F238E27FC236}">
                <a16:creationId xmlns:a16="http://schemas.microsoft.com/office/drawing/2014/main" id="{51C66D94-7C61-104E-ACD1-FBDCE154D597}"/>
              </a:ext>
            </a:extLst>
          </p:cNvPr>
          <p:cNvCxnSpPr>
            <a:stCxn id="111" idx="3"/>
            <a:endCxn id="116" idx="1"/>
          </p:cNvCxnSpPr>
          <p:nvPr/>
        </p:nvCxnSpPr>
        <p:spPr>
          <a:xfrm flipV="1">
            <a:off x="7978537" y="8222239"/>
            <a:ext cx="558706" cy="15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圆角矩形 115">
            <a:extLst>
              <a:ext uri="{FF2B5EF4-FFF2-40B4-BE49-F238E27FC236}">
                <a16:creationId xmlns:a16="http://schemas.microsoft.com/office/drawing/2014/main" id="{CE7D2801-45C5-AF46-B63A-65F02684F971}"/>
              </a:ext>
            </a:extLst>
          </p:cNvPr>
          <p:cNvSpPr/>
          <p:nvPr/>
        </p:nvSpPr>
        <p:spPr>
          <a:xfrm>
            <a:off x="8537243" y="7684399"/>
            <a:ext cx="2367870" cy="107567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32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Image pairs</a:t>
            </a:r>
          </a:p>
        </p:txBody>
      </p:sp>
      <p:cxnSp>
        <p:nvCxnSpPr>
          <p:cNvPr id="117" name="直接箭头连接符 56">
            <a:extLst>
              <a:ext uri="{FF2B5EF4-FFF2-40B4-BE49-F238E27FC236}">
                <a16:creationId xmlns:a16="http://schemas.microsoft.com/office/drawing/2014/main" id="{1ABD284F-2055-7E4B-9957-178E0ADC06EE}"/>
              </a:ext>
            </a:extLst>
          </p:cNvPr>
          <p:cNvCxnSpPr>
            <a:stCxn id="116" idx="0"/>
          </p:cNvCxnSpPr>
          <p:nvPr/>
        </p:nvCxnSpPr>
        <p:spPr>
          <a:xfrm flipV="1">
            <a:off x="9721178" y="5556269"/>
            <a:ext cx="1320" cy="212813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B6060A15-566F-4F40-B93F-9AA477900F03}"/>
              </a:ext>
            </a:extLst>
          </p:cNvPr>
          <p:cNvSpPr txBox="1"/>
          <p:nvPr/>
        </p:nvSpPr>
        <p:spPr>
          <a:xfrm>
            <a:off x="878475" y="7523410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2800" b="0" kern="1200" dirty="0">
                <a:latin typeface="Arial"/>
                <a:ea typeface="黑体" panose="02010609060101010101" pitchFamily="49" charset="-122"/>
                <a:cs typeface="+mn-cs"/>
              </a:rPr>
              <a:t>Database images</a:t>
            </a:r>
            <a:endParaRPr lang="zh-CN" altLang="en-US" sz="28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19" name="图片 118">
            <a:extLst>
              <a:ext uri="{FF2B5EF4-FFF2-40B4-BE49-F238E27FC236}">
                <a16:creationId xmlns:a16="http://schemas.microsoft.com/office/drawing/2014/main" id="{2286548F-0D60-BF41-A7CB-3C6D8362A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49" y="5380462"/>
            <a:ext cx="2712366" cy="1358012"/>
          </a:xfrm>
          <a:prstGeom prst="rect">
            <a:avLst/>
          </a:prstGeom>
        </p:spPr>
      </p:pic>
      <p:pic>
        <p:nvPicPr>
          <p:cNvPr id="120" name="图片 119">
            <a:extLst>
              <a:ext uri="{FF2B5EF4-FFF2-40B4-BE49-F238E27FC236}">
                <a16:creationId xmlns:a16="http://schemas.microsoft.com/office/drawing/2014/main" id="{DD06EDA1-8580-DA40-B7C6-C82EF8994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91" y="5758009"/>
            <a:ext cx="2712366" cy="1358018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DE8C3B9F-D90A-254E-8415-102AE62A5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227" y="6073993"/>
            <a:ext cx="2712366" cy="1363494"/>
          </a:xfrm>
          <a:prstGeom prst="rect">
            <a:avLst/>
          </a:prstGeom>
        </p:spPr>
      </p:pic>
      <p:sp>
        <p:nvSpPr>
          <p:cNvPr id="122" name="圆角矩形 121">
            <a:extLst>
              <a:ext uri="{FF2B5EF4-FFF2-40B4-BE49-F238E27FC236}">
                <a16:creationId xmlns:a16="http://schemas.microsoft.com/office/drawing/2014/main" id="{6EE0D778-6B18-9743-AD72-E36FBEE8BAEA}"/>
              </a:ext>
            </a:extLst>
          </p:cNvPr>
          <p:cNvSpPr/>
          <p:nvPr/>
        </p:nvSpPr>
        <p:spPr>
          <a:xfrm>
            <a:off x="5481080" y="9262561"/>
            <a:ext cx="3289696" cy="1520886"/>
          </a:xfrm>
          <a:prstGeom prst="roundRect">
            <a:avLst/>
          </a:prstGeom>
          <a:solidFill>
            <a:srgbClr val="D66D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3200" b="0" kern="1200" dirty="0">
                <a:solidFill>
                  <a:srgbClr val="FFFFFF"/>
                </a:solidFill>
                <a:latin typeface="Arial"/>
                <a:ea typeface="黑体" panose="02010609060101010101" pitchFamily="49" charset="-122"/>
                <a:sym typeface="+mn-ea"/>
              </a:rPr>
              <a:t>BiSeNet-v2</a:t>
            </a:r>
            <a:r>
              <a:rPr lang="en-US" altLang="zh-CN" sz="3200" b="0" kern="1200" baseline="30000" dirty="0">
                <a:solidFill>
                  <a:srgbClr val="FFFFFF"/>
                </a:solidFill>
                <a:latin typeface="Arial"/>
                <a:ea typeface="黑体" panose="02010609060101010101" pitchFamily="49" charset="-122"/>
                <a:sym typeface="+mn-ea"/>
              </a:rPr>
              <a:t>[4]</a:t>
            </a:r>
            <a:endParaRPr lang="en-US" altLang="zh-CN" sz="3200" b="0" kern="1200" dirty="0">
              <a:solidFill>
                <a:srgbClr val="FFFFFF"/>
              </a:solidFill>
              <a:latin typeface="Arial"/>
              <a:ea typeface="黑体" panose="02010609060101010101" pitchFamily="49" charset="-122"/>
              <a:sym typeface="+mn-ea"/>
            </a:endParaRPr>
          </a:p>
          <a:p>
            <a:pPr defTabSz="1828800" hangingPunct="1"/>
            <a:r>
              <a:rPr lang="en-US" altLang="zh-CN" sz="3200" b="0" kern="1200" dirty="0">
                <a:solidFill>
                  <a:srgbClr val="FFFFFF"/>
                </a:solidFill>
                <a:latin typeface="Arial"/>
                <a:ea typeface="黑体" panose="02010609060101010101" pitchFamily="49" charset="-122"/>
                <a:sym typeface="+mn-ea"/>
              </a:rPr>
              <a:t>(pre-trained on cityscape)</a:t>
            </a:r>
          </a:p>
        </p:txBody>
      </p:sp>
      <p:pic>
        <p:nvPicPr>
          <p:cNvPr id="123" name="图片 122">
            <a:extLst>
              <a:ext uri="{FF2B5EF4-FFF2-40B4-BE49-F238E27FC236}">
                <a16:creationId xmlns:a16="http://schemas.microsoft.com/office/drawing/2014/main" id="{3A33DE32-753C-1E43-AD90-DEAD97979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1748" y="4102723"/>
            <a:ext cx="3804496" cy="2907090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id="{F1E0D31F-D042-9F4B-9A9C-89551787B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9225" y="9323032"/>
            <a:ext cx="2712366" cy="1356184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6237E9A2-4496-D741-9ECC-61AE14825F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83756" y="9607021"/>
            <a:ext cx="2750408" cy="1370558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B3031DF7-FCDF-5B4C-A705-30F8A8C7F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25065" y="10033981"/>
            <a:ext cx="2636442" cy="1309314"/>
          </a:xfrm>
          <a:prstGeom prst="rect">
            <a:avLst/>
          </a:prstGeom>
        </p:spPr>
      </p:pic>
      <p:cxnSp>
        <p:nvCxnSpPr>
          <p:cNvPr id="127" name="直接箭头连接符 88">
            <a:extLst>
              <a:ext uri="{FF2B5EF4-FFF2-40B4-BE49-F238E27FC236}">
                <a16:creationId xmlns:a16="http://schemas.microsoft.com/office/drawing/2014/main" id="{0E6ED229-3439-2F49-BAD4-6E3A3018119D}"/>
              </a:ext>
            </a:extLst>
          </p:cNvPr>
          <p:cNvCxnSpPr>
            <a:stCxn id="122" idx="3"/>
            <a:endCxn id="124" idx="1"/>
          </p:cNvCxnSpPr>
          <p:nvPr/>
        </p:nvCxnSpPr>
        <p:spPr>
          <a:xfrm flipV="1">
            <a:off x="8770776" y="10001124"/>
            <a:ext cx="2548448" cy="2188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肘形连接符 127">
            <a:extLst>
              <a:ext uri="{FF2B5EF4-FFF2-40B4-BE49-F238E27FC236}">
                <a16:creationId xmlns:a16="http://schemas.microsoft.com/office/drawing/2014/main" id="{A9AD5BA9-9269-B34B-868E-45650E5CA8DD}"/>
              </a:ext>
            </a:extLst>
          </p:cNvPr>
          <p:cNvCxnSpPr>
            <a:stCxn id="121" idx="3"/>
            <a:endCxn id="111" idx="1"/>
          </p:cNvCxnSpPr>
          <p:nvPr/>
        </p:nvCxnSpPr>
        <p:spPr>
          <a:xfrm>
            <a:off x="4101592" y="6755740"/>
            <a:ext cx="1379488" cy="146805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肘形连接符 128">
            <a:extLst>
              <a:ext uri="{FF2B5EF4-FFF2-40B4-BE49-F238E27FC236}">
                <a16:creationId xmlns:a16="http://schemas.microsoft.com/office/drawing/2014/main" id="{18133D5C-FC4F-B449-B3DF-BCC0331E3026}"/>
              </a:ext>
            </a:extLst>
          </p:cNvPr>
          <p:cNvCxnSpPr>
            <a:stCxn id="121" idx="3"/>
            <a:endCxn id="122" idx="1"/>
          </p:cNvCxnSpPr>
          <p:nvPr/>
        </p:nvCxnSpPr>
        <p:spPr>
          <a:xfrm>
            <a:off x="4101592" y="6755740"/>
            <a:ext cx="1379488" cy="32672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肘形连接符 129">
            <a:extLst>
              <a:ext uri="{FF2B5EF4-FFF2-40B4-BE49-F238E27FC236}">
                <a16:creationId xmlns:a16="http://schemas.microsoft.com/office/drawing/2014/main" id="{D4219ED5-D463-1940-AB28-BDDAA3996E89}"/>
              </a:ext>
            </a:extLst>
          </p:cNvPr>
          <p:cNvCxnSpPr>
            <a:stCxn id="121" idx="3"/>
            <a:endCxn id="110" idx="1"/>
          </p:cNvCxnSpPr>
          <p:nvPr/>
        </p:nvCxnSpPr>
        <p:spPr>
          <a:xfrm flipV="1">
            <a:off x="4101592" y="5528527"/>
            <a:ext cx="1391876" cy="12272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肘形连接符 130">
            <a:extLst>
              <a:ext uri="{FF2B5EF4-FFF2-40B4-BE49-F238E27FC236}">
                <a16:creationId xmlns:a16="http://schemas.microsoft.com/office/drawing/2014/main" id="{C8A676D4-A3A6-FD43-A116-04840A38216D}"/>
              </a:ext>
            </a:extLst>
          </p:cNvPr>
          <p:cNvCxnSpPr>
            <a:stCxn id="112" idx="3"/>
            <a:endCxn id="108" idx="0"/>
          </p:cNvCxnSpPr>
          <p:nvPr/>
        </p:nvCxnSpPr>
        <p:spPr>
          <a:xfrm>
            <a:off x="11663759" y="2945396"/>
            <a:ext cx="4846606" cy="194063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肘形连接符 131">
            <a:extLst>
              <a:ext uri="{FF2B5EF4-FFF2-40B4-BE49-F238E27FC236}">
                <a16:creationId xmlns:a16="http://schemas.microsoft.com/office/drawing/2014/main" id="{70CA16E1-ADD7-0F4D-93EF-43AEC1F54971}"/>
              </a:ext>
            </a:extLst>
          </p:cNvPr>
          <p:cNvCxnSpPr>
            <a:stCxn id="126" idx="3"/>
            <a:endCxn id="123" idx="2"/>
          </p:cNvCxnSpPr>
          <p:nvPr/>
        </p:nvCxnSpPr>
        <p:spPr>
          <a:xfrm flipV="1">
            <a:off x="14961507" y="7009813"/>
            <a:ext cx="5952490" cy="367882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文本框 132">
            <a:extLst>
              <a:ext uri="{FF2B5EF4-FFF2-40B4-BE49-F238E27FC236}">
                <a16:creationId xmlns:a16="http://schemas.microsoft.com/office/drawing/2014/main" id="{2A923D95-E882-B046-87A7-88D25F058CA4}"/>
              </a:ext>
            </a:extLst>
          </p:cNvPr>
          <p:cNvSpPr txBox="1"/>
          <p:nvPr/>
        </p:nvSpPr>
        <p:spPr>
          <a:xfrm>
            <a:off x="18587718" y="3408875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3600" b="0" kern="1200" dirty="0">
                <a:latin typeface="Arial"/>
                <a:ea typeface="黑体" panose="02010609060101010101" pitchFamily="49" charset="-122"/>
                <a:cs typeface="+mn-cs"/>
              </a:rPr>
              <a:t>Semantic point cloud</a:t>
            </a:r>
            <a:endParaRPr lang="zh-CN" altLang="en-US" sz="36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4" name="Rectangle 1">
            <a:extLst>
              <a:ext uri="{FF2B5EF4-FFF2-40B4-BE49-F238E27FC236}">
                <a16:creationId xmlns:a16="http://schemas.microsoft.com/office/drawing/2014/main" id="{C7F72C65-213C-2542-B63E-1A729150B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201" y="2046071"/>
            <a:ext cx="369397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br>
              <a:rPr lang="zh-CN" altLang="zh-CN" sz="3600" b="0" kern="120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br>
            <a:endParaRPr lang="zh-CN" altLang="zh-CN" sz="3600" b="0" kern="1200"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2B3619-339C-D045-87EE-D82CD762F88D}"/>
              </a:ext>
            </a:extLst>
          </p:cNvPr>
          <p:cNvSpPr/>
          <p:nvPr/>
        </p:nvSpPr>
        <p:spPr>
          <a:xfrm>
            <a:off x="2476420" y="12969030"/>
            <a:ext cx="1219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 defTabSz="914400" hangingPunct="1"/>
            <a:r>
              <a:rPr lang="en-US" altLang="zh-CN" sz="900" b="0" kern="1200" dirty="0">
                <a:latin typeface="Arial"/>
                <a:ea typeface="黑体" panose="02010609060101010101" pitchFamily="49" charset="-122"/>
                <a:cs typeface="+mn-cs"/>
              </a:rPr>
              <a:t>[2] </a:t>
            </a:r>
            <a:r>
              <a:rPr lang="en-US" altLang="zh-CN" sz="900" b="0" kern="1200" dirty="0" err="1">
                <a:latin typeface="Arial"/>
                <a:ea typeface="黑体" panose="02010609060101010101" pitchFamily="49" charset="-122"/>
                <a:cs typeface="+mn-cs"/>
              </a:rPr>
              <a:t>DeTone</a:t>
            </a:r>
            <a:r>
              <a:rPr lang="en-US" altLang="zh-CN" sz="900" b="0" kern="1200" dirty="0">
                <a:latin typeface="Arial"/>
                <a:ea typeface="黑体" panose="02010609060101010101" pitchFamily="49" charset="-122"/>
                <a:cs typeface="+mn-cs"/>
              </a:rPr>
              <a:t> D, </a:t>
            </a:r>
            <a:r>
              <a:rPr lang="en-US" altLang="zh-CN" sz="900" b="0" kern="1200" dirty="0" err="1">
                <a:latin typeface="Arial"/>
                <a:ea typeface="黑体" panose="02010609060101010101" pitchFamily="49" charset="-122"/>
                <a:cs typeface="+mn-cs"/>
              </a:rPr>
              <a:t>Malisiewicz</a:t>
            </a:r>
            <a:r>
              <a:rPr lang="en-US" altLang="zh-CN" sz="900" b="0" kern="1200" dirty="0">
                <a:latin typeface="Arial"/>
                <a:ea typeface="黑体" panose="02010609060101010101" pitchFamily="49" charset="-122"/>
                <a:cs typeface="+mn-cs"/>
              </a:rPr>
              <a:t> T, </a:t>
            </a:r>
            <a:r>
              <a:rPr lang="en-US" altLang="zh-CN" sz="900" b="0" kern="1200" dirty="0" err="1">
                <a:latin typeface="Arial"/>
                <a:ea typeface="黑体" panose="02010609060101010101" pitchFamily="49" charset="-122"/>
                <a:cs typeface="+mn-cs"/>
              </a:rPr>
              <a:t>Rabinovich</a:t>
            </a:r>
            <a:r>
              <a:rPr lang="en-US" altLang="zh-CN" sz="900" b="0" kern="1200" dirty="0">
                <a:latin typeface="Arial"/>
                <a:ea typeface="黑体" panose="02010609060101010101" pitchFamily="49" charset="-122"/>
                <a:cs typeface="+mn-cs"/>
              </a:rPr>
              <a:t> A. Superpoint: Self-supervised interest point detection and description[C]//Proceedings of the IEEE conference on computer vision and pattern recognition workshops. 2018: 224-236.</a:t>
            </a:r>
          </a:p>
          <a:p>
            <a:pPr lvl="0" algn="l" defTabSz="914400" hangingPunct="1"/>
            <a:r>
              <a:rPr lang="en-US" altLang="zh-CN" sz="900" b="0" kern="1200" dirty="0">
                <a:latin typeface="Arial"/>
                <a:ea typeface="黑体" panose="02010609060101010101" pitchFamily="49" charset="-122"/>
                <a:cs typeface="+mn-cs"/>
              </a:rPr>
              <a:t>[3] </a:t>
            </a:r>
            <a:r>
              <a:rPr lang="en-US" altLang="zh-CN" sz="900" b="0" kern="1200" dirty="0" err="1">
                <a:latin typeface="Arial"/>
                <a:ea typeface="黑体" panose="02010609060101010101" pitchFamily="49" charset="-122"/>
                <a:cs typeface="+mn-cs"/>
              </a:rPr>
              <a:t>Arandjelovic</a:t>
            </a:r>
            <a:r>
              <a:rPr lang="en-US" altLang="zh-CN" sz="900" b="0" kern="1200" dirty="0">
                <a:latin typeface="Arial"/>
                <a:ea typeface="黑体" panose="02010609060101010101" pitchFamily="49" charset="-122"/>
                <a:cs typeface="+mn-cs"/>
              </a:rPr>
              <a:t> R, </a:t>
            </a:r>
            <a:r>
              <a:rPr lang="en-US" altLang="zh-CN" sz="900" b="0" kern="1200" dirty="0" err="1">
                <a:latin typeface="Arial"/>
                <a:ea typeface="黑体" panose="02010609060101010101" pitchFamily="49" charset="-122"/>
                <a:cs typeface="+mn-cs"/>
              </a:rPr>
              <a:t>Gronat</a:t>
            </a:r>
            <a:r>
              <a:rPr lang="en-US" altLang="zh-CN" sz="900" b="0" kern="1200" dirty="0">
                <a:latin typeface="Arial"/>
                <a:ea typeface="黑体" panose="02010609060101010101" pitchFamily="49" charset="-122"/>
                <a:cs typeface="+mn-cs"/>
              </a:rPr>
              <a:t> P, Torii A, et al. </a:t>
            </a:r>
            <a:r>
              <a:rPr lang="en-US" altLang="zh-CN" sz="900" b="0" kern="1200" dirty="0" err="1">
                <a:latin typeface="Arial"/>
                <a:ea typeface="黑体" panose="02010609060101010101" pitchFamily="49" charset="-122"/>
                <a:cs typeface="+mn-cs"/>
              </a:rPr>
              <a:t>NetVLAD</a:t>
            </a:r>
            <a:r>
              <a:rPr lang="en-US" altLang="zh-CN" sz="900" b="0" kern="1200" dirty="0">
                <a:latin typeface="Arial"/>
                <a:ea typeface="黑体" panose="02010609060101010101" pitchFamily="49" charset="-122"/>
                <a:cs typeface="+mn-cs"/>
              </a:rPr>
              <a:t>: CNN architecture for weakly supervised place recognition[C]//Proceedings of the IEEE conference on computer vision and pattern recognition. 2016: 5297-5307.</a:t>
            </a:r>
          </a:p>
          <a:p>
            <a:pPr lvl="0" algn="l" defTabSz="914400" hangingPunct="1"/>
            <a:r>
              <a:rPr lang="en-US" altLang="zh-CN" sz="900" b="0" kern="1200" dirty="0">
                <a:latin typeface="Arial"/>
                <a:ea typeface="黑体" panose="02010609060101010101" pitchFamily="49" charset="-122"/>
                <a:cs typeface="+mn-cs"/>
              </a:rPr>
              <a:t>[4] Yu C, Wang J, Peng C, et al. </a:t>
            </a:r>
            <a:r>
              <a:rPr lang="en-US" altLang="zh-CN" sz="900" b="0" kern="1200" dirty="0" err="1">
                <a:latin typeface="Arial"/>
                <a:ea typeface="黑体" panose="02010609060101010101" pitchFamily="49" charset="-122"/>
                <a:cs typeface="+mn-cs"/>
              </a:rPr>
              <a:t>Bisenet</a:t>
            </a:r>
            <a:r>
              <a:rPr lang="en-US" altLang="zh-CN" sz="900" b="0" kern="1200" dirty="0">
                <a:latin typeface="Arial"/>
                <a:ea typeface="黑体" panose="02010609060101010101" pitchFamily="49" charset="-122"/>
                <a:cs typeface="+mn-cs"/>
              </a:rPr>
              <a:t>: Bilateral segmentation network for real-time semantic segmentation[C]//Proceedings of the European conference on computer vision (ECCV). 2018: 325-341.</a:t>
            </a:r>
            <a:endParaRPr lang="zh-CN" altLang="en-US" sz="9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284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51" y="13900"/>
            <a:ext cx="22841775" cy="1073683"/>
          </a:xfrm>
        </p:spPr>
        <p:txBody>
          <a:bodyPr/>
          <a:lstStyle/>
          <a:p>
            <a:r>
              <a:rPr kumimoji="1" lang="zh-CN" altLang="en-US" b="1" dirty="0"/>
              <a:t>方法</a:t>
            </a:r>
            <a:r>
              <a:rPr kumimoji="1" lang="zh-CN" altLang="en-US" dirty="0"/>
              <a:t>及创新点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CD242D-75A5-BA47-9E49-450FFEA104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851" y="1105464"/>
            <a:ext cx="6047328" cy="1073684"/>
          </a:xfrm>
        </p:spPr>
        <p:txBody>
          <a:bodyPr>
            <a:noAutofit/>
          </a:bodyPr>
          <a:lstStyle/>
          <a:p>
            <a:r>
              <a:rPr lang="en-US" altLang="zh-CN" dirty="0"/>
              <a:t>RLOCS-Localization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F38B7D9E-3BE9-1B4B-82FA-8EE684A720EA}"/>
              </a:ext>
            </a:extLst>
          </p:cNvPr>
          <p:cNvSpPr/>
          <p:nvPr/>
        </p:nvSpPr>
        <p:spPr>
          <a:xfrm>
            <a:off x="909421" y="3003299"/>
            <a:ext cx="3146514" cy="1217226"/>
          </a:xfrm>
          <a:prstGeom prst="roundRect">
            <a:avLst/>
          </a:prstGeom>
          <a:solidFill>
            <a:srgbClr val="D66D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3200" b="0" kern="1200" dirty="0">
                <a:solidFill>
                  <a:srgbClr val="FFFFFF"/>
                </a:solidFill>
                <a:latin typeface="Arial"/>
                <a:ea typeface="黑体" panose="02010609060101010101" pitchFamily="49" charset="-122"/>
              </a:rPr>
              <a:t>HOW</a:t>
            </a:r>
            <a:r>
              <a:rPr lang="en-US" altLang="zh-CN" sz="3200" b="0" kern="1200" baseline="30000" dirty="0">
                <a:solidFill>
                  <a:srgbClr val="FFFFFF"/>
                </a:solidFill>
                <a:latin typeface="Arial"/>
                <a:ea typeface="黑体" panose="02010609060101010101" pitchFamily="49" charset="-122"/>
              </a:rPr>
              <a:t>[5]</a:t>
            </a:r>
            <a:r>
              <a:rPr lang="en-US" altLang="zh-CN" sz="3200" b="0" kern="1200" dirty="0">
                <a:solidFill>
                  <a:srgbClr val="FFFFFF"/>
                </a:solidFill>
                <a:latin typeface="Arial"/>
                <a:ea typeface="黑体" panose="02010609060101010101" pitchFamily="49" charset="-122"/>
              </a:rPr>
              <a:t> image retrieval</a:t>
            </a:r>
            <a:endParaRPr lang="zh-CN" altLang="en-US" sz="3200" b="0" kern="1200" dirty="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0F52E853-85B7-F348-8839-5D1135B926C7}"/>
              </a:ext>
            </a:extLst>
          </p:cNvPr>
          <p:cNvSpPr/>
          <p:nvPr/>
        </p:nvSpPr>
        <p:spPr>
          <a:xfrm>
            <a:off x="910291" y="4790217"/>
            <a:ext cx="3154350" cy="1174798"/>
          </a:xfrm>
          <a:prstGeom prst="roundRect">
            <a:avLst/>
          </a:prstGeom>
          <a:solidFill>
            <a:srgbClr val="D66D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3200" b="0" kern="1200" dirty="0">
                <a:solidFill>
                  <a:srgbClr val="FFFFFF"/>
                </a:solidFill>
                <a:latin typeface="Arial"/>
                <a:ea typeface="黑体" panose="02010609060101010101" pitchFamily="49" charset="-122"/>
              </a:rPr>
              <a:t>Superpoint</a:t>
            </a:r>
            <a:endParaRPr lang="zh-CN" altLang="en-US" sz="3200" b="0" kern="1200" dirty="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C47F3C30-2E3F-E74F-A89A-B4237AEE0432}"/>
              </a:ext>
            </a:extLst>
          </p:cNvPr>
          <p:cNvSpPr/>
          <p:nvPr/>
        </p:nvSpPr>
        <p:spPr>
          <a:xfrm>
            <a:off x="5460577" y="3003299"/>
            <a:ext cx="3597570" cy="12172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8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K Similar database images</a:t>
            </a:r>
            <a:endParaRPr lang="zh-CN" altLang="en-US" sz="28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AF4BD3DC-8CBB-1241-BF80-A1F5608C34EA}"/>
              </a:ext>
            </a:extLst>
          </p:cNvPr>
          <p:cNvSpPr/>
          <p:nvPr/>
        </p:nvSpPr>
        <p:spPr>
          <a:xfrm>
            <a:off x="5469281" y="4773475"/>
            <a:ext cx="3597570" cy="11915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8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NN Feature matching</a:t>
            </a:r>
            <a:endParaRPr lang="zh-CN" altLang="en-US" sz="28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42" name="直接箭头连接符 10">
            <a:extLst>
              <a:ext uri="{FF2B5EF4-FFF2-40B4-BE49-F238E27FC236}">
                <a16:creationId xmlns:a16="http://schemas.microsoft.com/office/drawing/2014/main" id="{1D7D1DA6-C1DD-DD40-882A-ED46BAB3CAFD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 flipV="1">
            <a:off x="4064640" y="5369247"/>
            <a:ext cx="1404640" cy="8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11">
            <a:extLst>
              <a:ext uri="{FF2B5EF4-FFF2-40B4-BE49-F238E27FC236}">
                <a16:creationId xmlns:a16="http://schemas.microsoft.com/office/drawing/2014/main" id="{D57A0395-1116-0A45-82FE-5223B5D4C2B5}"/>
              </a:ext>
            </a:extLst>
          </p:cNvPr>
          <p:cNvCxnSpPr>
            <a:stCxn id="38" idx="3"/>
            <a:endCxn id="40" idx="1"/>
          </p:cNvCxnSpPr>
          <p:nvPr/>
        </p:nvCxnSpPr>
        <p:spPr>
          <a:xfrm>
            <a:off x="4055935" y="3611912"/>
            <a:ext cx="14046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12">
            <a:extLst>
              <a:ext uri="{FF2B5EF4-FFF2-40B4-BE49-F238E27FC236}">
                <a16:creationId xmlns:a16="http://schemas.microsoft.com/office/drawing/2014/main" id="{627AAF1C-E027-9D4C-94E6-4FE2846610C6}"/>
              </a:ext>
            </a:extLst>
          </p:cNvPr>
          <p:cNvCxnSpPr>
            <a:stCxn id="40" idx="2"/>
            <a:endCxn id="41" idx="0"/>
          </p:cNvCxnSpPr>
          <p:nvPr/>
        </p:nvCxnSpPr>
        <p:spPr>
          <a:xfrm>
            <a:off x="7259362" y="4220525"/>
            <a:ext cx="8704" cy="552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8F7D6F29-60C1-8B4E-811D-9233D14FED46}"/>
              </a:ext>
            </a:extLst>
          </p:cNvPr>
          <p:cNvSpPr/>
          <p:nvPr/>
        </p:nvSpPr>
        <p:spPr>
          <a:xfrm>
            <a:off x="10384820" y="4773474"/>
            <a:ext cx="2451908" cy="11871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8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Semantic label check</a:t>
            </a:r>
            <a:endParaRPr lang="zh-CN" altLang="en-US" sz="28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46" name="直接箭头连接符 17">
            <a:extLst>
              <a:ext uri="{FF2B5EF4-FFF2-40B4-BE49-F238E27FC236}">
                <a16:creationId xmlns:a16="http://schemas.microsoft.com/office/drawing/2014/main" id="{AE597CB4-8876-6C49-815E-A285A446CC04}"/>
              </a:ext>
            </a:extLst>
          </p:cNvPr>
          <p:cNvCxnSpPr>
            <a:stCxn id="41" idx="3"/>
            <a:endCxn id="45" idx="1"/>
          </p:cNvCxnSpPr>
          <p:nvPr/>
        </p:nvCxnSpPr>
        <p:spPr>
          <a:xfrm flipV="1">
            <a:off x="9066851" y="5367058"/>
            <a:ext cx="1317970" cy="2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65B1FAE7-E910-8D46-AD17-1FB8B2BA3478}"/>
              </a:ext>
            </a:extLst>
          </p:cNvPr>
          <p:cNvSpPr/>
          <p:nvPr/>
        </p:nvSpPr>
        <p:spPr>
          <a:xfrm>
            <a:off x="14675574" y="2992843"/>
            <a:ext cx="3464260" cy="7651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8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PNP RANSAC</a:t>
            </a:r>
            <a:endParaRPr lang="zh-CN" altLang="en-US" sz="28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4D7C9E1B-2DBE-D847-A557-986B7FA02C44}"/>
              </a:ext>
            </a:extLst>
          </p:cNvPr>
          <p:cNvSpPr/>
          <p:nvPr/>
        </p:nvSpPr>
        <p:spPr>
          <a:xfrm>
            <a:off x="909421" y="6753635"/>
            <a:ext cx="3154350" cy="1174798"/>
          </a:xfrm>
          <a:prstGeom prst="roundRect">
            <a:avLst/>
          </a:prstGeom>
          <a:solidFill>
            <a:srgbClr val="D66D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32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rPr>
              <a:t>BiSeNet-v2</a:t>
            </a:r>
            <a:endParaRPr lang="zh-CN" altLang="en-US" sz="3200" b="0" kern="1200" dirty="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731C9BF6-A629-6E4A-9F62-F7EC681E8969}"/>
              </a:ext>
            </a:extLst>
          </p:cNvPr>
          <p:cNvSpPr/>
          <p:nvPr/>
        </p:nvSpPr>
        <p:spPr>
          <a:xfrm>
            <a:off x="14668448" y="4844190"/>
            <a:ext cx="3464260" cy="11871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8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DBSCAN &amp;</a:t>
            </a:r>
          </a:p>
          <a:p>
            <a:pPr defTabSz="1828800" hangingPunct="1"/>
            <a:r>
              <a:rPr lang="en-US" altLang="zh-CN" sz="28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Merge matches</a:t>
            </a:r>
            <a:endParaRPr lang="zh-CN" altLang="en-US" sz="28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50" name="直接箭头连接符 54">
            <a:extLst>
              <a:ext uri="{FF2B5EF4-FFF2-40B4-BE49-F238E27FC236}">
                <a16:creationId xmlns:a16="http://schemas.microsoft.com/office/drawing/2014/main" id="{576DCEFE-27F7-C141-BF15-D591001BC223}"/>
              </a:ext>
            </a:extLst>
          </p:cNvPr>
          <p:cNvCxnSpPr>
            <a:stCxn id="47" idx="2"/>
            <a:endCxn id="49" idx="0"/>
          </p:cNvCxnSpPr>
          <p:nvPr/>
        </p:nvCxnSpPr>
        <p:spPr>
          <a:xfrm flipH="1">
            <a:off x="16400579" y="3758029"/>
            <a:ext cx="7126" cy="1086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0763EE27-CCB4-6146-A0A2-2E5EB469AE02}"/>
              </a:ext>
            </a:extLst>
          </p:cNvPr>
          <p:cNvSpPr/>
          <p:nvPr/>
        </p:nvSpPr>
        <p:spPr>
          <a:xfrm>
            <a:off x="14668446" y="6389254"/>
            <a:ext cx="3464260" cy="803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8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PNP RANSAC</a:t>
            </a:r>
            <a:endParaRPr lang="zh-CN" altLang="en-US" sz="28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52" name="直接箭头连接符 63">
            <a:extLst>
              <a:ext uri="{FF2B5EF4-FFF2-40B4-BE49-F238E27FC236}">
                <a16:creationId xmlns:a16="http://schemas.microsoft.com/office/drawing/2014/main" id="{88DB0CFE-DE35-824C-925E-B9F8575DFC0D}"/>
              </a:ext>
            </a:extLst>
          </p:cNvPr>
          <p:cNvCxnSpPr>
            <a:stCxn id="49" idx="2"/>
            <a:endCxn id="51" idx="0"/>
          </p:cNvCxnSpPr>
          <p:nvPr/>
        </p:nvCxnSpPr>
        <p:spPr>
          <a:xfrm flipH="1">
            <a:off x="16400577" y="6031358"/>
            <a:ext cx="2" cy="357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64">
            <a:extLst>
              <a:ext uri="{FF2B5EF4-FFF2-40B4-BE49-F238E27FC236}">
                <a16:creationId xmlns:a16="http://schemas.microsoft.com/office/drawing/2014/main" id="{6A9A4777-0716-5F4E-ACD3-15E853FA711B}"/>
              </a:ext>
            </a:extLst>
          </p:cNvPr>
          <p:cNvCxnSpPr>
            <a:endCxn id="54" idx="1"/>
          </p:cNvCxnSpPr>
          <p:nvPr/>
        </p:nvCxnSpPr>
        <p:spPr>
          <a:xfrm>
            <a:off x="20022789" y="5377428"/>
            <a:ext cx="1081018" cy="6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77412A8E-1217-DA40-BA4F-95F87D5CDE71}"/>
              </a:ext>
            </a:extLst>
          </p:cNvPr>
          <p:cNvSpPr/>
          <p:nvPr/>
        </p:nvSpPr>
        <p:spPr>
          <a:xfrm>
            <a:off x="21103806" y="4790216"/>
            <a:ext cx="2451908" cy="1187168"/>
          </a:xfrm>
          <a:prstGeom prst="roundRect">
            <a:avLst/>
          </a:prstGeom>
          <a:solidFill>
            <a:srgbClr val="F8EB9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80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Camera pose</a:t>
            </a:r>
            <a:endParaRPr lang="zh-CN" altLang="en-US" sz="280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C0E3FEB-983E-C649-A0BF-7884BC2A0611}"/>
              </a:ext>
            </a:extLst>
          </p:cNvPr>
          <p:cNvSpPr/>
          <p:nvPr/>
        </p:nvSpPr>
        <p:spPr>
          <a:xfrm>
            <a:off x="609063" y="2737768"/>
            <a:ext cx="3782582" cy="5499272"/>
          </a:xfrm>
          <a:prstGeom prst="rect">
            <a:avLst/>
          </a:prstGeom>
          <a:noFill/>
          <a:ln w="28575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3ACB6D3-A92E-3D49-A844-6501ABF6B3C0}"/>
              </a:ext>
            </a:extLst>
          </p:cNvPr>
          <p:cNvSpPr/>
          <p:nvPr/>
        </p:nvSpPr>
        <p:spPr>
          <a:xfrm>
            <a:off x="13884676" y="2737768"/>
            <a:ext cx="6138112" cy="5006640"/>
          </a:xfrm>
          <a:prstGeom prst="rect">
            <a:avLst/>
          </a:prstGeom>
          <a:noFill/>
          <a:ln w="28575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 dirty="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57" name="直接箭头连接符 55">
            <a:extLst>
              <a:ext uri="{FF2B5EF4-FFF2-40B4-BE49-F238E27FC236}">
                <a16:creationId xmlns:a16="http://schemas.microsoft.com/office/drawing/2014/main" id="{2D8CA295-3025-1C41-A245-12640652FDF5}"/>
              </a:ext>
            </a:extLst>
          </p:cNvPr>
          <p:cNvCxnSpPr>
            <a:stCxn id="45" idx="3"/>
          </p:cNvCxnSpPr>
          <p:nvPr/>
        </p:nvCxnSpPr>
        <p:spPr>
          <a:xfrm>
            <a:off x="12836728" y="5367058"/>
            <a:ext cx="10479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图片 57">
            <a:extLst>
              <a:ext uri="{FF2B5EF4-FFF2-40B4-BE49-F238E27FC236}">
                <a16:creationId xmlns:a16="http://schemas.microsoft.com/office/drawing/2014/main" id="{A4941D29-2035-B24E-A3D9-6542566490D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28" y="6453908"/>
            <a:ext cx="3566264" cy="1783132"/>
          </a:xfrm>
          <a:prstGeom prst="rect">
            <a:avLst/>
          </a:prstGeom>
        </p:spPr>
      </p:pic>
      <p:cxnSp>
        <p:nvCxnSpPr>
          <p:cNvPr id="59" name="直接箭头连接符 80">
            <a:extLst>
              <a:ext uri="{FF2B5EF4-FFF2-40B4-BE49-F238E27FC236}">
                <a16:creationId xmlns:a16="http://schemas.microsoft.com/office/drawing/2014/main" id="{28449034-0A49-5B40-B658-1A7325804095}"/>
              </a:ext>
            </a:extLst>
          </p:cNvPr>
          <p:cNvCxnSpPr>
            <a:stCxn id="48" idx="3"/>
            <a:endCxn id="58" idx="1"/>
          </p:cNvCxnSpPr>
          <p:nvPr/>
        </p:nvCxnSpPr>
        <p:spPr>
          <a:xfrm>
            <a:off x="4063771" y="7341034"/>
            <a:ext cx="1412458" cy="4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84">
            <a:extLst>
              <a:ext uri="{FF2B5EF4-FFF2-40B4-BE49-F238E27FC236}">
                <a16:creationId xmlns:a16="http://schemas.microsoft.com/office/drawing/2014/main" id="{C295708B-57A9-7F43-B7BA-EAABDA3F4EA5}"/>
              </a:ext>
            </a:extLst>
          </p:cNvPr>
          <p:cNvCxnSpPr>
            <a:stCxn id="58" idx="0"/>
            <a:endCxn id="41" idx="2"/>
          </p:cNvCxnSpPr>
          <p:nvPr/>
        </p:nvCxnSpPr>
        <p:spPr>
          <a:xfrm flipV="1">
            <a:off x="7259361" y="5965016"/>
            <a:ext cx="8706" cy="4888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761C46A3-389F-AA47-BA38-69706A33F973}"/>
              </a:ext>
            </a:extLst>
          </p:cNvPr>
          <p:cNvSpPr txBox="1"/>
          <p:nvPr/>
        </p:nvSpPr>
        <p:spPr>
          <a:xfrm>
            <a:off x="1291365" y="11503168"/>
            <a:ext cx="224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2800" b="0" kern="1200" dirty="0">
                <a:latin typeface="Arial"/>
                <a:ea typeface="黑体" panose="02010609060101010101" pitchFamily="49" charset="-122"/>
                <a:cs typeface="+mn-cs"/>
              </a:rPr>
              <a:t>Query image</a:t>
            </a:r>
            <a:endParaRPr lang="zh-CN" altLang="en-US" sz="28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1FE23C0F-ED22-6D46-A159-EF12A1765EE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8" y="9385763"/>
            <a:ext cx="4018244" cy="2009122"/>
          </a:xfrm>
          <a:prstGeom prst="rect">
            <a:avLst/>
          </a:prstGeom>
        </p:spPr>
      </p:pic>
      <p:cxnSp>
        <p:nvCxnSpPr>
          <p:cNvPr id="63" name="直接箭头连接符 34">
            <a:extLst>
              <a:ext uri="{FF2B5EF4-FFF2-40B4-BE49-F238E27FC236}">
                <a16:creationId xmlns:a16="http://schemas.microsoft.com/office/drawing/2014/main" id="{077CEA6A-417D-9D41-AE7B-7FA07B9FC608}"/>
              </a:ext>
            </a:extLst>
          </p:cNvPr>
          <p:cNvCxnSpPr>
            <a:stCxn id="62" idx="0"/>
            <a:endCxn id="55" idx="2"/>
          </p:cNvCxnSpPr>
          <p:nvPr/>
        </p:nvCxnSpPr>
        <p:spPr>
          <a:xfrm flipV="1">
            <a:off x="2500350" y="8237041"/>
            <a:ext cx="4" cy="1148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CDFBDD3-02BE-0E49-A9A7-33CC9DB09376}"/>
              </a:ext>
            </a:extLst>
          </p:cNvPr>
          <p:cNvGrpSpPr>
            <a:grpSpLocks noChangeAspect="1"/>
          </p:cNvGrpSpPr>
          <p:nvPr/>
        </p:nvGrpSpPr>
        <p:grpSpPr>
          <a:xfrm>
            <a:off x="5718456" y="9071475"/>
            <a:ext cx="6754676" cy="3411198"/>
            <a:chOff x="3624350" y="657297"/>
            <a:chExt cx="6667500" cy="3367174"/>
          </a:xfrm>
        </p:grpSpPr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E1DB252D-8A66-F34D-A497-5C8455AC1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4350" y="657297"/>
              <a:ext cx="6667500" cy="1686706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5D22A70E-8785-B84A-854E-42EC482D2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4350" y="2348215"/>
              <a:ext cx="6667500" cy="1676256"/>
            </a:xfrm>
            <a:prstGeom prst="rect">
              <a:avLst/>
            </a:prstGeom>
          </p:spPr>
        </p:pic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DA5A55AA-0C2E-FF4B-BE15-206D7EAA0C0F}"/>
              </a:ext>
            </a:extLst>
          </p:cNvPr>
          <p:cNvSpPr txBox="1"/>
          <p:nvPr/>
        </p:nvSpPr>
        <p:spPr>
          <a:xfrm>
            <a:off x="16400576" y="3912746"/>
            <a:ext cx="3094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sz="2800" b="0" kern="1200" dirty="0">
                <a:latin typeface="Arial"/>
                <a:ea typeface="+mn-ea"/>
                <a:cs typeface="+mn-cs"/>
              </a:rPr>
              <a:t>K PNP candidates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805C8B7-9D9D-494B-B6B8-DD2B354A63ED}"/>
              </a:ext>
            </a:extLst>
          </p:cNvPr>
          <p:cNvGrpSpPr>
            <a:grpSpLocks noChangeAspect="1"/>
          </p:cNvGrpSpPr>
          <p:nvPr/>
        </p:nvGrpSpPr>
        <p:grpSpPr>
          <a:xfrm>
            <a:off x="12936956" y="9064503"/>
            <a:ext cx="6927240" cy="3418170"/>
            <a:chOff x="2800311" y="2808219"/>
            <a:chExt cx="6925938" cy="3417527"/>
          </a:xfrm>
        </p:grpSpPr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81E44E2E-AEAB-0F46-B729-12312134B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1747" y="2808219"/>
              <a:ext cx="6924502" cy="1719217"/>
            </a:xfrm>
            <a:prstGeom prst="rect">
              <a:avLst/>
            </a:prstGeom>
          </p:spPr>
        </p:pic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77AFBAD7-182D-6246-AE7A-9AC914286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00311" y="4522002"/>
              <a:ext cx="6925937" cy="1703744"/>
            </a:xfrm>
            <a:prstGeom prst="rect">
              <a:avLst/>
            </a:prstGeom>
          </p:spPr>
        </p:pic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C7D45725-0BD7-5E49-BE82-07C7791D6EDC}"/>
              </a:ext>
            </a:extLst>
          </p:cNvPr>
          <p:cNvSpPr/>
          <p:nvPr/>
        </p:nvSpPr>
        <p:spPr>
          <a:xfrm>
            <a:off x="5476228" y="8919034"/>
            <a:ext cx="14546560" cy="3805580"/>
          </a:xfrm>
          <a:prstGeom prst="rect">
            <a:avLst/>
          </a:prstGeom>
          <a:noFill/>
          <a:ln w="28575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 dirty="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72" name="直接箭头连接符 38">
            <a:extLst>
              <a:ext uri="{FF2B5EF4-FFF2-40B4-BE49-F238E27FC236}">
                <a16:creationId xmlns:a16="http://schemas.microsoft.com/office/drawing/2014/main" id="{AAA0E88F-D7DD-C84C-B71F-F2B4AE5309DB}"/>
              </a:ext>
            </a:extLst>
          </p:cNvPr>
          <p:cNvCxnSpPr>
            <a:stCxn id="45" idx="2"/>
          </p:cNvCxnSpPr>
          <p:nvPr/>
        </p:nvCxnSpPr>
        <p:spPr>
          <a:xfrm flipH="1">
            <a:off x="11582750" y="5960643"/>
            <a:ext cx="28024" cy="295401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D5117832-3DCE-8D43-92D5-0298597A981F}"/>
              </a:ext>
            </a:extLst>
          </p:cNvPr>
          <p:cNvSpPr txBox="1"/>
          <p:nvPr/>
        </p:nvSpPr>
        <p:spPr>
          <a:xfrm>
            <a:off x="5583012" y="10054515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3600" b="0" kern="1200" dirty="0">
                <a:solidFill>
                  <a:srgbClr val="FF0000"/>
                </a:solidFill>
                <a:latin typeface="Arial"/>
                <a:ea typeface="黑体" panose="02010609060101010101" pitchFamily="49" charset="-122"/>
                <a:cs typeface="+mn-cs"/>
              </a:rPr>
              <a:t>Before</a:t>
            </a:r>
            <a:endParaRPr lang="en-US" sz="3600" b="0" kern="1200" dirty="0">
              <a:solidFill>
                <a:srgbClr val="FF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0338A0FA-AABD-3541-A8D5-DC46411962F0}"/>
              </a:ext>
            </a:extLst>
          </p:cNvPr>
          <p:cNvSpPr txBox="1"/>
          <p:nvPr/>
        </p:nvSpPr>
        <p:spPr>
          <a:xfrm>
            <a:off x="5583012" y="11786829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3600" b="0" kern="1200" dirty="0">
                <a:solidFill>
                  <a:srgbClr val="FF0000"/>
                </a:solidFill>
                <a:latin typeface="Arial"/>
                <a:ea typeface="黑体" panose="02010609060101010101" pitchFamily="49" charset="-122"/>
                <a:cs typeface="+mn-cs"/>
              </a:rPr>
              <a:t>After</a:t>
            </a:r>
            <a:endParaRPr lang="en-US" sz="3600" b="0" kern="1200" dirty="0">
              <a:solidFill>
                <a:srgbClr val="FF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CE0E483-8830-8648-B1F0-F37691BF7B06}"/>
              </a:ext>
            </a:extLst>
          </p:cNvPr>
          <p:cNvSpPr txBox="1"/>
          <p:nvPr/>
        </p:nvSpPr>
        <p:spPr>
          <a:xfrm>
            <a:off x="12893436" y="10054515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3600" b="0" kern="1200" dirty="0">
                <a:solidFill>
                  <a:srgbClr val="FF0000"/>
                </a:solidFill>
                <a:latin typeface="Arial"/>
                <a:ea typeface="黑体" panose="02010609060101010101" pitchFamily="49" charset="-122"/>
                <a:cs typeface="+mn-cs"/>
              </a:rPr>
              <a:t>Before</a:t>
            </a:r>
            <a:endParaRPr lang="en-US" sz="3600" b="0" kern="1200" dirty="0">
              <a:solidFill>
                <a:srgbClr val="FF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D41020B-4996-5C40-9516-6763D764B148}"/>
              </a:ext>
            </a:extLst>
          </p:cNvPr>
          <p:cNvSpPr txBox="1"/>
          <p:nvPr/>
        </p:nvSpPr>
        <p:spPr>
          <a:xfrm>
            <a:off x="12893436" y="11786829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3600" b="0" kern="1200" dirty="0">
                <a:solidFill>
                  <a:srgbClr val="FF0000"/>
                </a:solidFill>
                <a:latin typeface="Arial"/>
                <a:ea typeface="黑体" panose="02010609060101010101" pitchFamily="49" charset="-122"/>
                <a:cs typeface="+mn-cs"/>
              </a:rPr>
              <a:t>After</a:t>
            </a:r>
            <a:endParaRPr lang="en-US" sz="3600" b="0" kern="1200" dirty="0">
              <a:solidFill>
                <a:srgbClr val="FF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B2244C8-085E-7440-A9F3-62873A7C3AC7}"/>
              </a:ext>
            </a:extLst>
          </p:cNvPr>
          <p:cNvSpPr/>
          <p:nvPr/>
        </p:nvSpPr>
        <p:spPr>
          <a:xfrm>
            <a:off x="2175776" y="12964074"/>
            <a:ext cx="1219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 defTabSz="914400" hangingPunct="1"/>
            <a:r>
              <a:rPr lang="en-US" altLang="zh-CN" sz="900" b="0" kern="1200" dirty="0">
                <a:solidFill>
                  <a:srgbClr val="222222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[5] </a:t>
            </a:r>
            <a:r>
              <a:rPr lang="en-US" altLang="zh-CN" sz="900" b="0" kern="1200" dirty="0" err="1">
                <a:solidFill>
                  <a:srgbClr val="222222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Tolias</a:t>
            </a:r>
            <a:r>
              <a:rPr lang="en-US" altLang="zh-CN" sz="900" b="0" kern="1200" dirty="0">
                <a:solidFill>
                  <a:srgbClr val="222222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G, </a:t>
            </a:r>
            <a:r>
              <a:rPr lang="en-US" altLang="zh-CN" sz="900" b="0" kern="1200" dirty="0" err="1">
                <a:solidFill>
                  <a:srgbClr val="222222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Jenicek</a:t>
            </a:r>
            <a:r>
              <a:rPr lang="en-US" altLang="zh-CN" sz="900" b="0" kern="1200" dirty="0">
                <a:solidFill>
                  <a:srgbClr val="222222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T, Chum O. Learning and aggregating deep local descriptors for instance-level recognition[C]//European Conference on Computer Vision. Springer, Cham, 2020: 460-477.</a:t>
            </a:r>
            <a:endParaRPr lang="zh-CN" altLang="en-US" sz="9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336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51" y="13900"/>
            <a:ext cx="22841775" cy="1073683"/>
          </a:xfrm>
        </p:spPr>
        <p:txBody>
          <a:bodyPr/>
          <a:lstStyle/>
          <a:p>
            <a:r>
              <a:rPr kumimoji="1" lang="zh-CN" altLang="en-US" dirty="0"/>
              <a:t>方法及</a:t>
            </a:r>
            <a:r>
              <a:rPr kumimoji="1" lang="zh-CN" altLang="en-US" b="1" dirty="0"/>
              <a:t>创新点</a:t>
            </a:r>
          </a:p>
        </p:txBody>
      </p:sp>
      <p:sp>
        <p:nvSpPr>
          <p:cNvPr id="187" name="椭圆 186">
            <a:extLst>
              <a:ext uri="{FF2B5EF4-FFF2-40B4-BE49-F238E27FC236}">
                <a16:creationId xmlns:a16="http://schemas.microsoft.com/office/drawing/2014/main" id="{30636C23-DFF2-3F40-B74C-98CE34816075}"/>
              </a:ext>
            </a:extLst>
          </p:cNvPr>
          <p:cNvSpPr/>
          <p:nvPr/>
        </p:nvSpPr>
        <p:spPr>
          <a:xfrm>
            <a:off x="15999496" y="4258836"/>
            <a:ext cx="2160000" cy="2160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188" name="圆角矩形 6">
            <a:extLst>
              <a:ext uri="{FF2B5EF4-FFF2-40B4-BE49-F238E27FC236}">
                <a16:creationId xmlns:a16="http://schemas.microsoft.com/office/drawing/2014/main" id="{483D68D5-EB3B-E94D-91CF-78074FB3B807}"/>
              </a:ext>
            </a:extLst>
          </p:cNvPr>
          <p:cNvSpPr/>
          <p:nvPr/>
        </p:nvSpPr>
        <p:spPr>
          <a:xfrm>
            <a:off x="1126422" y="7484774"/>
            <a:ext cx="3545328" cy="1207968"/>
          </a:xfrm>
          <a:prstGeom prst="roundRect">
            <a:avLst/>
          </a:prstGeom>
          <a:solidFill>
            <a:srgbClr val="D66D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3200" b="0" kern="1200" dirty="0">
                <a:solidFill>
                  <a:srgbClr val="FFFFFF"/>
                </a:solidFill>
                <a:latin typeface="Arial"/>
                <a:ea typeface="黑体" panose="02010609060101010101" pitchFamily="49" charset="-122"/>
              </a:rPr>
              <a:t>Image retrieval</a:t>
            </a:r>
            <a:endParaRPr lang="zh-CN" altLang="en-US" sz="3200" b="0" kern="1200" dirty="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189" name="圆角矩形 16">
            <a:extLst>
              <a:ext uri="{FF2B5EF4-FFF2-40B4-BE49-F238E27FC236}">
                <a16:creationId xmlns:a16="http://schemas.microsoft.com/office/drawing/2014/main" id="{C6E1AF30-979B-9B47-B1B3-953C8C1B9E9B}"/>
              </a:ext>
            </a:extLst>
          </p:cNvPr>
          <p:cNvSpPr/>
          <p:nvPr/>
        </p:nvSpPr>
        <p:spPr>
          <a:xfrm>
            <a:off x="15257495" y="8914978"/>
            <a:ext cx="2551554" cy="11871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8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Filtering</a:t>
            </a:r>
          </a:p>
        </p:txBody>
      </p:sp>
      <p:cxnSp>
        <p:nvCxnSpPr>
          <p:cNvPr id="190" name="直接箭头连接符 67">
            <a:extLst>
              <a:ext uri="{FF2B5EF4-FFF2-40B4-BE49-F238E27FC236}">
                <a16:creationId xmlns:a16="http://schemas.microsoft.com/office/drawing/2014/main" id="{2F3B060F-1C25-CD45-86A2-731A821EA04E}"/>
              </a:ext>
            </a:extLst>
          </p:cNvPr>
          <p:cNvCxnSpPr>
            <a:cxnSpLocks/>
            <a:stCxn id="196" idx="3"/>
            <a:endCxn id="189" idx="1"/>
          </p:cNvCxnSpPr>
          <p:nvPr/>
        </p:nvCxnSpPr>
        <p:spPr>
          <a:xfrm flipV="1">
            <a:off x="11159757" y="9508562"/>
            <a:ext cx="4097738" cy="10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1" name="圆角矩形 67">
            <a:extLst>
              <a:ext uri="{FF2B5EF4-FFF2-40B4-BE49-F238E27FC236}">
                <a16:creationId xmlns:a16="http://schemas.microsoft.com/office/drawing/2014/main" id="{A9D5B6EE-F491-DA41-9EAF-DD47CBA434BE}"/>
              </a:ext>
            </a:extLst>
          </p:cNvPr>
          <p:cNvSpPr/>
          <p:nvPr/>
        </p:nvSpPr>
        <p:spPr>
          <a:xfrm>
            <a:off x="20441975" y="8914978"/>
            <a:ext cx="3415554" cy="1187168"/>
          </a:xfrm>
          <a:prstGeom prst="roundRect">
            <a:avLst/>
          </a:prstGeom>
          <a:solidFill>
            <a:srgbClr val="F8EB9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8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Filtered retrieval results</a:t>
            </a:r>
            <a:endParaRPr lang="zh-CN" altLang="en-US" sz="28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192" name="直接箭头连接符 69">
            <a:extLst>
              <a:ext uri="{FF2B5EF4-FFF2-40B4-BE49-F238E27FC236}">
                <a16:creationId xmlns:a16="http://schemas.microsoft.com/office/drawing/2014/main" id="{17A4F719-6D1C-E642-90E7-919D0D7B6C95}"/>
              </a:ext>
            </a:extLst>
          </p:cNvPr>
          <p:cNvCxnSpPr>
            <a:cxnSpLocks/>
            <a:stCxn id="189" idx="3"/>
            <a:endCxn id="191" idx="1"/>
          </p:cNvCxnSpPr>
          <p:nvPr/>
        </p:nvCxnSpPr>
        <p:spPr>
          <a:xfrm>
            <a:off x="17809049" y="9508562"/>
            <a:ext cx="26329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C3E799-BC8B-7948-B833-FA8F2932B12A}"/>
              </a:ext>
            </a:extLst>
          </p:cNvPr>
          <p:cNvSpPr txBox="1"/>
          <p:nvPr/>
        </p:nvSpPr>
        <p:spPr>
          <a:xfrm>
            <a:off x="572508" y="11816985"/>
            <a:ext cx="989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 algn="l" defTabSz="1828800" hangingPunct="1">
              <a:buFont typeface="Arial" panose="020B0604020202020204" pitchFamily="34" charset="0"/>
              <a:buChar char="•"/>
            </a:pPr>
            <a:r>
              <a:rPr lang="en-US" altLang="zh-CN" sz="3600" b="0" kern="1200" dirty="0">
                <a:latin typeface="Arial"/>
                <a:ea typeface="黑体" panose="02010609060101010101" pitchFamily="49" charset="-122"/>
                <a:cs typeface="+mn-cs"/>
              </a:rPr>
              <a:t>Use SLAM to filter out wrong retrieval results</a:t>
            </a:r>
            <a:endParaRPr lang="zh-CN" altLang="en-US" sz="36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4" name="圆角矩形 6">
            <a:extLst>
              <a:ext uri="{FF2B5EF4-FFF2-40B4-BE49-F238E27FC236}">
                <a16:creationId xmlns:a16="http://schemas.microsoft.com/office/drawing/2014/main" id="{492B22AB-9ADF-E044-A4B7-ECA17A9EFF18}"/>
              </a:ext>
            </a:extLst>
          </p:cNvPr>
          <p:cNvSpPr/>
          <p:nvPr/>
        </p:nvSpPr>
        <p:spPr>
          <a:xfrm>
            <a:off x="1126421" y="10423126"/>
            <a:ext cx="3545330" cy="1207968"/>
          </a:xfrm>
          <a:prstGeom prst="roundRect">
            <a:avLst/>
          </a:prstGeom>
          <a:solidFill>
            <a:srgbClr val="D66D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3200" b="0" kern="1200" dirty="0">
                <a:solidFill>
                  <a:srgbClr val="FFFFFF"/>
                </a:solidFill>
                <a:latin typeface="Arial"/>
                <a:ea typeface="黑体" panose="02010609060101010101" pitchFamily="49" charset="-122"/>
              </a:rPr>
              <a:t>Last localization result</a:t>
            </a:r>
            <a:endParaRPr lang="zh-CN" altLang="en-US" sz="3200" b="0" kern="1200" dirty="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195" name="圆角矩形 6">
            <a:extLst>
              <a:ext uri="{FF2B5EF4-FFF2-40B4-BE49-F238E27FC236}">
                <a16:creationId xmlns:a16="http://schemas.microsoft.com/office/drawing/2014/main" id="{E6B5B6FC-086D-C940-B39C-D7096BA0C0FA}"/>
              </a:ext>
            </a:extLst>
          </p:cNvPr>
          <p:cNvSpPr/>
          <p:nvPr/>
        </p:nvSpPr>
        <p:spPr>
          <a:xfrm>
            <a:off x="1113659" y="8914978"/>
            <a:ext cx="3558090" cy="1207968"/>
          </a:xfrm>
          <a:prstGeom prst="roundRect">
            <a:avLst/>
          </a:prstGeom>
          <a:solidFill>
            <a:srgbClr val="D66D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3200" b="0" kern="1200" dirty="0">
                <a:solidFill>
                  <a:srgbClr val="FFFFFF"/>
                </a:solidFill>
                <a:latin typeface="Arial"/>
                <a:ea typeface="黑体" panose="02010609060101010101" pitchFamily="49" charset="-122"/>
              </a:rPr>
              <a:t>SLAM relative pose </a:t>
            </a:r>
            <a:endParaRPr lang="zh-CN" altLang="en-US" sz="3200" b="0" kern="1200" dirty="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196" name="圆角矩形 16">
            <a:extLst>
              <a:ext uri="{FF2B5EF4-FFF2-40B4-BE49-F238E27FC236}">
                <a16:creationId xmlns:a16="http://schemas.microsoft.com/office/drawing/2014/main" id="{BC0B76CA-0E08-1849-9C8B-6590CF4489C0}"/>
              </a:ext>
            </a:extLst>
          </p:cNvPr>
          <p:cNvSpPr/>
          <p:nvPr/>
        </p:nvSpPr>
        <p:spPr>
          <a:xfrm>
            <a:off x="8492735" y="8925378"/>
            <a:ext cx="2667022" cy="11871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8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Predict Pose</a:t>
            </a:r>
          </a:p>
        </p:txBody>
      </p:sp>
      <p:cxnSp>
        <p:nvCxnSpPr>
          <p:cNvPr id="197" name="直接箭头连接符 70">
            <a:extLst>
              <a:ext uri="{FF2B5EF4-FFF2-40B4-BE49-F238E27FC236}">
                <a16:creationId xmlns:a16="http://schemas.microsoft.com/office/drawing/2014/main" id="{D4D3EFF2-FF61-D145-9B97-7126189FD9F6}"/>
              </a:ext>
            </a:extLst>
          </p:cNvPr>
          <p:cNvCxnSpPr>
            <a:cxnSpLocks/>
            <a:stCxn id="195" idx="3"/>
            <a:endCxn id="196" idx="1"/>
          </p:cNvCxnSpPr>
          <p:nvPr/>
        </p:nvCxnSpPr>
        <p:spPr>
          <a:xfrm>
            <a:off x="4671749" y="9518962"/>
            <a:ext cx="38209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肘形连接符 197">
            <a:extLst>
              <a:ext uri="{FF2B5EF4-FFF2-40B4-BE49-F238E27FC236}">
                <a16:creationId xmlns:a16="http://schemas.microsoft.com/office/drawing/2014/main" id="{E9B5F780-69DA-EA42-B92F-5DB7108FECBB}"/>
              </a:ext>
            </a:extLst>
          </p:cNvPr>
          <p:cNvCxnSpPr>
            <a:stCxn id="194" idx="3"/>
            <a:endCxn id="196" idx="2"/>
          </p:cNvCxnSpPr>
          <p:nvPr/>
        </p:nvCxnSpPr>
        <p:spPr>
          <a:xfrm flipV="1">
            <a:off x="4671750" y="10112546"/>
            <a:ext cx="5154496" cy="9145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肘形连接符 198">
            <a:extLst>
              <a:ext uri="{FF2B5EF4-FFF2-40B4-BE49-F238E27FC236}">
                <a16:creationId xmlns:a16="http://schemas.microsoft.com/office/drawing/2014/main" id="{1F487816-5FE1-B548-9FE7-2A3A9650966D}"/>
              </a:ext>
            </a:extLst>
          </p:cNvPr>
          <p:cNvCxnSpPr>
            <a:stCxn id="188" idx="3"/>
            <a:endCxn id="189" idx="0"/>
          </p:cNvCxnSpPr>
          <p:nvPr/>
        </p:nvCxnSpPr>
        <p:spPr>
          <a:xfrm>
            <a:off x="4671751" y="8088758"/>
            <a:ext cx="11861522" cy="82622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FA5045BA-0E87-144E-B510-6C280623A429}"/>
              </a:ext>
            </a:extLst>
          </p:cNvPr>
          <p:cNvGrpSpPr/>
          <p:nvPr/>
        </p:nvGrpSpPr>
        <p:grpSpPr>
          <a:xfrm>
            <a:off x="1211979" y="4339786"/>
            <a:ext cx="6592374" cy="2836866"/>
            <a:chOff x="605989" y="2169893"/>
            <a:chExt cx="3296187" cy="1418433"/>
          </a:xfrm>
        </p:grpSpPr>
        <p:sp>
          <p:nvSpPr>
            <p:cNvPr id="201" name="等腰三角形 14">
              <a:extLst>
                <a:ext uri="{FF2B5EF4-FFF2-40B4-BE49-F238E27FC236}">
                  <a16:creationId xmlns:a16="http://schemas.microsoft.com/office/drawing/2014/main" id="{072E6A63-F11F-5F49-9E9B-F70D26D8BE7B}"/>
                </a:ext>
              </a:extLst>
            </p:cNvPr>
            <p:cNvSpPr/>
            <p:nvPr/>
          </p:nvSpPr>
          <p:spPr>
            <a:xfrm rot="8568811">
              <a:off x="605989" y="2169893"/>
              <a:ext cx="238307" cy="19515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02" name="等腰三角形 15">
              <a:extLst>
                <a:ext uri="{FF2B5EF4-FFF2-40B4-BE49-F238E27FC236}">
                  <a16:creationId xmlns:a16="http://schemas.microsoft.com/office/drawing/2014/main" id="{068BD6DD-9398-0645-8DCA-668BFECCD530}"/>
                </a:ext>
              </a:extLst>
            </p:cNvPr>
            <p:cNvSpPr/>
            <p:nvPr/>
          </p:nvSpPr>
          <p:spPr>
            <a:xfrm rot="10800000">
              <a:off x="1250552" y="2565537"/>
              <a:ext cx="238307" cy="19515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03" name="等腰三角形 18">
              <a:extLst>
                <a:ext uri="{FF2B5EF4-FFF2-40B4-BE49-F238E27FC236}">
                  <a16:creationId xmlns:a16="http://schemas.microsoft.com/office/drawing/2014/main" id="{797ACA94-D05B-304B-A615-B341B7B8F559}"/>
                </a:ext>
              </a:extLst>
            </p:cNvPr>
            <p:cNvSpPr/>
            <p:nvPr/>
          </p:nvSpPr>
          <p:spPr>
            <a:xfrm rot="12812697">
              <a:off x="789628" y="2855359"/>
              <a:ext cx="238307" cy="19515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04" name="等腰三角形 20">
              <a:extLst>
                <a:ext uri="{FF2B5EF4-FFF2-40B4-BE49-F238E27FC236}">
                  <a16:creationId xmlns:a16="http://schemas.microsoft.com/office/drawing/2014/main" id="{A54EA8A4-CDE5-F846-9994-8CDDB5707AD3}"/>
                </a:ext>
              </a:extLst>
            </p:cNvPr>
            <p:cNvSpPr/>
            <p:nvPr/>
          </p:nvSpPr>
          <p:spPr>
            <a:xfrm rot="11076407">
              <a:off x="1464906" y="3098957"/>
              <a:ext cx="238307" cy="195157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05" name="等腰三角形 21">
              <a:extLst>
                <a:ext uri="{FF2B5EF4-FFF2-40B4-BE49-F238E27FC236}">
                  <a16:creationId xmlns:a16="http://schemas.microsoft.com/office/drawing/2014/main" id="{8E0B3C8F-FEF6-874E-99DA-5D89B685299D}"/>
                </a:ext>
              </a:extLst>
            </p:cNvPr>
            <p:cNvSpPr/>
            <p:nvPr/>
          </p:nvSpPr>
          <p:spPr>
            <a:xfrm rot="10800000">
              <a:off x="1283878" y="2254209"/>
              <a:ext cx="238307" cy="19515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06" name="等腰三角形 81">
              <a:extLst>
                <a:ext uri="{FF2B5EF4-FFF2-40B4-BE49-F238E27FC236}">
                  <a16:creationId xmlns:a16="http://schemas.microsoft.com/office/drawing/2014/main" id="{4611752A-632C-204D-B2C0-0A237A96BF77}"/>
                </a:ext>
              </a:extLst>
            </p:cNvPr>
            <p:cNvSpPr/>
            <p:nvPr/>
          </p:nvSpPr>
          <p:spPr>
            <a:xfrm rot="10800000">
              <a:off x="1195061" y="3393169"/>
              <a:ext cx="238307" cy="19515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07" name="等腰三角形 82">
              <a:extLst>
                <a:ext uri="{FF2B5EF4-FFF2-40B4-BE49-F238E27FC236}">
                  <a16:creationId xmlns:a16="http://schemas.microsoft.com/office/drawing/2014/main" id="{FD9B5B57-62A5-3346-86CB-864E1FDA2496}"/>
                </a:ext>
              </a:extLst>
            </p:cNvPr>
            <p:cNvSpPr/>
            <p:nvPr/>
          </p:nvSpPr>
          <p:spPr>
            <a:xfrm rot="10800000">
              <a:off x="1197900" y="3123645"/>
              <a:ext cx="238307" cy="19515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08" name="等腰三角形 84">
              <a:extLst>
                <a:ext uri="{FF2B5EF4-FFF2-40B4-BE49-F238E27FC236}">
                  <a16:creationId xmlns:a16="http://schemas.microsoft.com/office/drawing/2014/main" id="{5DFFAC58-2D7D-5245-A959-47D1D348AFE5}"/>
                </a:ext>
              </a:extLst>
            </p:cNvPr>
            <p:cNvSpPr/>
            <p:nvPr/>
          </p:nvSpPr>
          <p:spPr>
            <a:xfrm rot="10800000">
              <a:off x="1219492" y="2844302"/>
              <a:ext cx="238307" cy="19515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endParaRPr lang="zh-CN" altLang="en-US" sz="3600" b="0" kern="1200">
                <a:solidFill>
                  <a:srgbClr val="FFFFFF"/>
                </a:solidFill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9B15DE11-8603-1D40-82D3-486C820E17C9}"/>
                </a:ext>
              </a:extLst>
            </p:cNvPr>
            <p:cNvSpPr txBox="1"/>
            <p:nvPr/>
          </p:nvSpPr>
          <p:spPr>
            <a:xfrm>
              <a:off x="2149754" y="3354270"/>
              <a:ext cx="1416127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altLang="zh-CN" sz="2400" b="0" kern="1200" dirty="0">
                  <a:latin typeface="Arial"/>
                  <a:ea typeface="黑体" panose="02010609060101010101" pitchFamily="49" charset="-122"/>
                  <a:cs typeface="+mn-cs"/>
                </a:rPr>
                <a:t>Database camera</a:t>
              </a:r>
              <a:endParaRPr lang="zh-CN" altLang="en-US" sz="2400" b="0" kern="1200" dirty="0">
                <a:latin typeface="Arial"/>
                <a:ea typeface="黑体" panose="02010609060101010101" pitchFamily="49" charset="-122"/>
                <a:cs typeface="+mn-cs"/>
              </a:endParaRPr>
            </a:p>
          </p:txBody>
        </p:sp>
        <p:cxnSp>
          <p:nvCxnSpPr>
            <p:cNvPr id="210" name="直接连接符 87">
              <a:extLst>
                <a:ext uri="{FF2B5EF4-FFF2-40B4-BE49-F238E27FC236}">
                  <a16:creationId xmlns:a16="http://schemas.microsoft.com/office/drawing/2014/main" id="{D100B4F2-FAA9-CD46-9AEB-3180AA4602CB}"/>
                </a:ext>
              </a:extLst>
            </p:cNvPr>
            <p:cNvCxnSpPr>
              <a:stCxn id="206" idx="1"/>
              <a:endCxn id="209" idx="1"/>
            </p:cNvCxnSpPr>
            <p:nvPr/>
          </p:nvCxnSpPr>
          <p:spPr>
            <a:xfrm flipV="1">
              <a:off x="1373791" y="3469687"/>
              <a:ext cx="775963" cy="21061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FB05FF98-80B9-6642-A058-4ACE6B9F1D8A}"/>
                </a:ext>
              </a:extLst>
            </p:cNvPr>
            <p:cNvSpPr txBox="1"/>
            <p:nvPr/>
          </p:nvSpPr>
          <p:spPr>
            <a:xfrm>
              <a:off x="2113432" y="3064775"/>
              <a:ext cx="1788744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/>
              <a:r>
                <a:rPr lang="en-US" altLang="zh-CN" sz="2400" b="0" kern="1200" dirty="0">
                  <a:latin typeface="Arial"/>
                  <a:ea typeface="黑体" panose="02010609060101010101" pitchFamily="49" charset="-122"/>
                  <a:cs typeface="+mn-cs"/>
                </a:rPr>
                <a:t>Last localization result</a:t>
              </a:r>
              <a:endParaRPr lang="zh-CN" altLang="en-US" sz="2400" b="0" kern="1200" dirty="0">
                <a:latin typeface="Arial"/>
                <a:ea typeface="黑体" panose="02010609060101010101" pitchFamily="49" charset="-122"/>
                <a:cs typeface="+mn-cs"/>
              </a:endParaRPr>
            </a:p>
          </p:txBody>
        </p:sp>
        <p:cxnSp>
          <p:nvCxnSpPr>
            <p:cNvPr id="212" name="直接连接符 95">
              <a:extLst>
                <a:ext uri="{FF2B5EF4-FFF2-40B4-BE49-F238E27FC236}">
                  <a16:creationId xmlns:a16="http://schemas.microsoft.com/office/drawing/2014/main" id="{8AA30FB3-5724-744E-A7BB-1F4B47849D3D}"/>
                </a:ext>
              </a:extLst>
            </p:cNvPr>
            <p:cNvCxnSpPr>
              <a:stCxn id="204" idx="1"/>
              <a:endCxn id="211" idx="1"/>
            </p:cNvCxnSpPr>
            <p:nvPr/>
          </p:nvCxnSpPr>
          <p:spPr>
            <a:xfrm flipV="1">
              <a:off x="1643444" y="3180192"/>
              <a:ext cx="469989" cy="2112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等腰三角形 118">
            <a:extLst>
              <a:ext uri="{FF2B5EF4-FFF2-40B4-BE49-F238E27FC236}">
                <a16:creationId xmlns:a16="http://schemas.microsoft.com/office/drawing/2014/main" id="{F0DDC600-3B9F-AD4B-9368-6A1390F73A4F}"/>
              </a:ext>
            </a:extLst>
          </p:cNvPr>
          <p:cNvSpPr/>
          <p:nvPr/>
        </p:nvSpPr>
        <p:spPr>
          <a:xfrm rot="8568811">
            <a:off x="7854347" y="4372779"/>
            <a:ext cx="476614" cy="390314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214" name="等腰三角形 119">
            <a:extLst>
              <a:ext uri="{FF2B5EF4-FFF2-40B4-BE49-F238E27FC236}">
                <a16:creationId xmlns:a16="http://schemas.microsoft.com/office/drawing/2014/main" id="{7F5EDCAD-F3FB-CA49-A369-54F9B54E6420}"/>
              </a:ext>
            </a:extLst>
          </p:cNvPr>
          <p:cNvSpPr/>
          <p:nvPr/>
        </p:nvSpPr>
        <p:spPr>
          <a:xfrm rot="10800000">
            <a:off x="9143473" y="5164067"/>
            <a:ext cx="476614" cy="390314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215" name="等腰三角形 120">
            <a:extLst>
              <a:ext uri="{FF2B5EF4-FFF2-40B4-BE49-F238E27FC236}">
                <a16:creationId xmlns:a16="http://schemas.microsoft.com/office/drawing/2014/main" id="{FFDA3613-B261-0143-8A57-5DFD49E3C8A2}"/>
              </a:ext>
            </a:extLst>
          </p:cNvPr>
          <p:cNvSpPr/>
          <p:nvPr/>
        </p:nvSpPr>
        <p:spPr>
          <a:xfrm rot="12812697">
            <a:off x="8221625" y="5743711"/>
            <a:ext cx="476614" cy="390314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216" name="等腰三角形 121">
            <a:extLst>
              <a:ext uri="{FF2B5EF4-FFF2-40B4-BE49-F238E27FC236}">
                <a16:creationId xmlns:a16="http://schemas.microsoft.com/office/drawing/2014/main" id="{9361C9E6-8D57-3545-8A47-69ECC7538A5B}"/>
              </a:ext>
            </a:extLst>
          </p:cNvPr>
          <p:cNvSpPr/>
          <p:nvPr/>
        </p:nvSpPr>
        <p:spPr>
          <a:xfrm rot="11076407">
            <a:off x="9572181" y="6230907"/>
            <a:ext cx="476614" cy="390314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217" name="等腰三角形 122">
            <a:extLst>
              <a:ext uri="{FF2B5EF4-FFF2-40B4-BE49-F238E27FC236}">
                <a16:creationId xmlns:a16="http://schemas.microsoft.com/office/drawing/2014/main" id="{1A78F902-DF3E-7D4C-A25E-8F011BB293A0}"/>
              </a:ext>
            </a:extLst>
          </p:cNvPr>
          <p:cNvSpPr/>
          <p:nvPr/>
        </p:nvSpPr>
        <p:spPr>
          <a:xfrm rot="10800000">
            <a:off x="9210125" y="4541411"/>
            <a:ext cx="476614" cy="390314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218" name="等腰三角形 123">
            <a:extLst>
              <a:ext uri="{FF2B5EF4-FFF2-40B4-BE49-F238E27FC236}">
                <a16:creationId xmlns:a16="http://schemas.microsoft.com/office/drawing/2014/main" id="{92906082-F41B-444E-B79C-4584C4398EB5}"/>
              </a:ext>
            </a:extLst>
          </p:cNvPr>
          <p:cNvSpPr/>
          <p:nvPr/>
        </p:nvSpPr>
        <p:spPr>
          <a:xfrm rot="10800000">
            <a:off x="9032491" y="6819331"/>
            <a:ext cx="476614" cy="390314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219" name="等腰三角形 124">
            <a:extLst>
              <a:ext uri="{FF2B5EF4-FFF2-40B4-BE49-F238E27FC236}">
                <a16:creationId xmlns:a16="http://schemas.microsoft.com/office/drawing/2014/main" id="{EA9F6E65-EC48-3D4E-8485-8C0EE42218F4}"/>
              </a:ext>
            </a:extLst>
          </p:cNvPr>
          <p:cNvSpPr/>
          <p:nvPr/>
        </p:nvSpPr>
        <p:spPr>
          <a:xfrm rot="10800000">
            <a:off x="9038169" y="6280283"/>
            <a:ext cx="476614" cy="390314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220" name="等腰三角形 125">
            <a:extLst>
              <a:ext uri="{FF2B5EF4-FFF2-40B4-BE49-F238E27FC236}">
                <a16:creationId xmlns:a16="http://schemas.microsoft.com/office/drawing/2014/main" id="{BE44229B-CFBD-1F45-83E1-FB47A1ADDF6E}"/>
              </a:ext>
            </a:extLst>
          </p:cNvPr>
          <p:cNvSpPr/>
          <p:nvPr/>
        </p:nvSpPr>
        <p:spPr>
          <a:xfrm rot="10800000">
            <a:off x="9081353" y="5721597"/>
            <a:ext cx="476614" cy="390314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221" name="等腰三角形 130">
            <a:extLst>
              <a:ext uri="{FF2B5EF4-FFF2-40B4-BE49-F238E27FC236}">
                <a16:creationId xmlns:a16="http://schemas.microsoft.com/office/drawing/2014/main" id="{46AD018F-ABDF-8541-B81C-AB8E08692ABD}"/>
              </a:ext>
            </a:extLst>
          </p:cNvPr>
          <p:cNvSpPr/>
          <p:nvPr/>
        </p:nvSpPr>
        <p:spPr>
          <a:xfrm rot="11853768">
            <a:off x="9750141" y="5266486"/>
            <a:ext cx="504826" cy="41020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222" name="直接连接符 132">
            <a:extLst>
              <a:ext uri="{FF2B5EF4-FFF2-40B4-BE49-F238E27FC236}">
                <a16:creationId xmlns:a16="http://schemas.microsoft.com/office/drawing/2014/main" id="{0971D14C-E74D-2A49-82CF-792E99A0C239}"/>
              </a:ext>
            </a:extLst>
          </p:cNvPr>
          <p:cNvCxnSpPr>
            <a:stCxn id="216" idx="3"/>
            <a:endCxn id="221" idx="0"/>
          </p:cNvCxnSpPr>
          <p:nvPr/>
        </p:nvCxnSpPr>
        <p:spPr>
          <a:xfrm flipV="1">
            <a:off x="9826161" y="5667131"/>
            <a:ext cx="114502" cy="564406"/>
          </a:xfrm>
          <a:prstGeom prst="line">
            <a:avLst/>
          </a:prstGeom>
          <a:ln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3" name="文本框 222">
            <a:extLst>
              <a:ext uri="{FF2B5EF4-FFF2-40B4-BE49-F238E27FC236}">
                <a16:creationId xmlns:a16="http://schemas.microsoft.com/office/drawing/2014/main" id="{B3C7F80A-CD60-2441-98B3-2C079F97C13E}"/>
              </a:ext>
            </a:extLst>
          </p:cNvPr>
          <p:cNvSpPr txBox="1"/>
          <p:nvPr/>
        </p:nvSpPr>
        <p:spPr>
          <a:xfrm>
            <a:off x="10854582" y="5692131"/>
            <a:ext cx="314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altLang="zh-CN" sz="2400" b="0" kern="1200" dirty="0">
                <a:latin typeface="Arial"/>
                <a:ea typeface="黑体" panose="02010609060101010101" pitchFamily="49" charset="-122"/>
                <a:cs typeface="+mn-cs"/>
              </a:rPr>
              <a:t>SLAM relative pose</a:t>
            </a:r>
            <a:endParaRPr lang="zh-CN" altLang="en-US" sz="24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224" name="直接连接符 135">
            <a:extLst>
              <a:ext uri="{FF2B5EF4-FFF2-40B4-BE49-F238E27FC236}">
                <a16:creationId xmlns:a16="http://schemas.microsoft.com/office/drawing/2014/main" id="{5DCF531C-FC31-5442-97F3-A44847BE26F8}"/>
              </a:ext>
            </a:extLst>
          </p:cNvPr>
          <p:cNvCxnSpPr>
            <a:endCxn id="223" idx="1"/>
          </p:cNvCxnSpPr>
          <p:nvPr/>
        </p:nvCxnSpPr>
        <p:spPr>
          <a:xfrm flipV="1">
            <a:off x="9914606" y="5922964"/>
            <a:ext cx="939976" cy="42256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" name="等腰三角形 137">
            <a:extLst>
              <a:ext uri="{FF2B5EF4-FFF2-40B4-BE49-F238E27FC236}">
                <a16:creationId xmlns:a16="http://schemas.microsoft.com/office/drawing/2014/main" id="{5B6E7AC8-A520-EB43-9760-C95C377C4B8A}"/>
              </a:ext>
            </a:extLst>
          </p:cNvPr>
          <p:cNvSpPr/>
          <p:nvPr/>
        </p:nvSpPr>
        <p:spPr>
          <a:xfrm rot="8568811">
            <a:off x="14993181" y="4363665"/>
            <a:ext cx="476614" cy="390314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226" name="等腰三角形 138">
            <a:extLst>
              <a:ext uri="{FF2B5EF4-FFF2-40B4-BE49-F238E27FC236}">
                <a16:creationId xmlns:a16="http://schemas.microsoft.com/office/drawing/2014/main" id="{B7955149-B470-8849-B997-5C3633288243}"/>
              </a:ext>
            </a:extLst>
          </p:cNvPr>
          <p:cNvSpPr/>
          <p:nvPr/>
        </p:nvSpPr>
        <p:spPr>
          <a:xfrm rot="10800000">
            <a:off x="16282307" y="5154953"/>
            <a:ext cx="476614" cy="390314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227" name="等腰三角形 139">
            <a:extLst>
              <a:ext uri="{FF2B5EF4-FFF2-40B4-BE49-F238E27FC236}">
                <a16:creationId xmlns:a16="http://schemas.microsoft.com/office/drawing/2014/main" id="{2FEBDDF7-76AD-454A-B570-27ADEA6C9814}"/>
              </a:ext>
            </a:extLst>
          </p:cNvPr>
          <p:cNvSpPr/>
          <p:nvPr/>
        </p:nvSpPr>
        <p:spPr>
          <a:xfrm rot="12812697">
            <a:off x="15360459" y="5734597"/>
            <a:ext cx="476614" cy="390314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228" name="等腰三角形 140">
            <a:extLst>
              <a:ext uri="{FF2B5EF4-FFF2-40B4-BE49-F238E27FC236}">
                <a16:creationId xmlns:a16="http://schemas.microsoft.com/office/drawing/2014/main" id="{321D90C9-0C9C-554E-B67C-2043ABE7E3DA}"/>
              </a:ext>
            </a:extLst>
          </p:cNvPr>
          <p:cNvSpPr/>
          <p:nvPr/>
        </p:nvSpPr>
        <p:spPr>
          <a:xfrm rot="11076407">
            <a:off x="16711015" y="6221793"/>
            <a:ext cx="476614" cy="390314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229" name="等腰三角形 141">
            <a:extLst>
              <a:ext uri="{FF2B5EF4-FFF2-40B4-BE49-F238E27FC236}">
                <a16:creationId xmlns:a16="http://schemas.microsoft.com/office/drawing/2014/main" id="{2DF385AE-A190-E14C-A474-68BAB59D46B9}"/>
              </a:ext>
            </a:extLst>
          </p:cNvPr>
          <p:cNvSpPr/>
          <p:nvPr/>
        </p:nvSpPr>
        <p:spPr>
          <a:xfrm rot="10800000">
            <a:off x="16348959" y="4532297"/>
            <a:ext cx="476614" cy="390314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230" name="等腰三角形 142">
            <a:extLst>
              <a:ext uri="{FF2B5EF4-FFF2-40B4-BE49-F238E27FC236}">
                <a16:creationId xmlns:a16="http://schemas.microsoft.com/office/drawing/2014/main" id="{16A2FB31-066E-0A47-A7FA-755569E65227}"/>
              </a:ext>
            </a:extLst>
          </p:cNvPr>
          <p:cNvSpPr/>
          <p:nvPr/>
        </p:nvSpPr>
        <p:spPr>
          <a:xfrm rot="10800000">
            <a:off x="16171325" y="6810217"/>
            <a:ext cx="476614" cy="390314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231" name="等腰三角形 143">
            <a:extLst>
              <a:ext uri="{FF2B5EF4-FFF2-40B4-BE49-F238E27FC236}">
                <a16:creationId xmlns:a16="http://schemas.microsoft.com/office/drawing/2014/main" id="{1588A39D-B7FF-554E-965D-8CA4EB5C3336}"/>
              </a:ext>
            </a:extLst>
          </p:cNvPr>
          <p:cNvSpPr/>
          <p:nvPr/>
        </p:nvSpPr>
        <p:spPr>
          <a:xfrm rot="10800000">
            <a:off x="16177003" y="6271169"/>
            <a:ext cx="476614" cy="390314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232" name="等腰三角形 144">
            <a:extLst>
              <a:ext uri="{FF2B5EF4-FFF2-40B4-BE49-F238E27FC236}">
                <a16:creationId xmlns:a16="http://schemas.microsoft.com/office/drawing/2014/main" id="{7042351D-D680-664E-B1BE-C0AEF9AEF091}"/>
              </a:ext>
            </a:extLst>
          </p:cNvPr>
          <p:cNvSpPr/>
          <p:nvPr/>
        </p:nvSpPr>
        <p:spPr>
          <a:xfrm rot="10800000">
            <a:off x="16220187" y="5712483"/>
            <a:ext cx="476614" cy="390314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233" name="等腰三角形 145">
            <a:extLst>
              <a:ext uri="{FF2B5EF4-FFF2-40B4-BE49-F238E27FC236}">
                <a16:creationId xmlns:a16="http://schemas.microsoft.com/office/drawing/2014/main" id="{053EC8FE-10A8-5B43-A0B9-1A83A6116514}"/>
              </a:ext>
            </a:extLst>
          </p:cNvPr>
          <p:cNvSpPr/>
          <p:nvPr/>
        </p:nvSpPr>
        <p:spPr>
          <a:xfrm rot="11853768">
            <a:off x="16888975" y="5257372"/>
            <a:ext cx="504826" cy="41020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234" name="直接连接符 146">
            <a:extLst>
              <a:ext uri="{FF2B5EF4-FFF2-40B4-BE49-F238E27FC236}">
                <a16:creationId xmlns:a16="http://schemas.microsoft.com/office/drawing/2014/main" id="{79A43D07-9DFD-0A4E-80E2-26A3882CC7ED}"/>
              </a:ext>
            </a:extLst>
          </p:cNvPr>
          <p:cNvCxnSpPr>
            <a:stCxn id="228" idx="3"/>
            <a:endCxn id="233" idx="0"/>
          </p:cNvCxnSpPr>
          <p:nvPr/>
        </p:nvCxnSpPr>
        <p:spPr>
          <a:xfrm flipV="1">
            <a:off x="16964995" y="5658017"/>
            <a:ext cx="114502" cy="564406"/>
          </a:xfrm>
          <a:prstGeom prst="line">
            <a:avLst/>
          </a:prstGeom>
          <a:ln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" name="椭圆 234">
            <a:extLst>
              <a:ext uri="{FF2B5EF4-FFF2-40B4-BE49-F238E27FC236}">
                <a16:creationId xmlns:a16="http://schemas.microsoft.com/office/drawing/2014/main" id="{D1171125-C7F5-104F-847B-62DC4A540FDC}"/>
              </a:ext>
            </a:extLst>
          </p:cNvPr>
          <p:cNvSpPr/>
          <p:nvPr/>
        </p:nvSpPr>
        <p:spPr>
          <a:xfrm>
            <a:off x="20982512" y="4269462"/>
            <a:ext cx="2160000" cy="2160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236" name="等腰三角形 149">
            <a:extLst>
              <a:ext uri="{FF2B5EF4-FFF2-40B4-BE49-F238E27FC236}">
                <a16:creationId xmlns:a16="http://schemas.microsoft.com/office/drawing/2014/main" id="{4F8479B3-4DE5-D945-AEAE-9FE5CC7F2AD6}"/>
              </a:ext>
            </a:extLst>
          </p:cNvPr>
          <p:cNvSpPr/>
          <p:nvPr/>
        </p:nvSpPr>
        <p:spPr>
          <a:xfrm rot="10800000">
            <a:off x="21265323" y="5165579"/>
            <a:ext cx="476614" cy="390314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237" name="等腰三角形 152">
            <a:extLst>
              <a:ext uri="{FF2B5EF4-FFF2-40B4-BE49-F238E27FC236}">
                <a16:creationId xmlns:a16="http://schemas.microsoft.com/office/drawing/2014/main" id="{8A2934B4-15AA-7A4E-94B8-5C36E400CF87}"/>
              </a:ext>
            </a:extLst>
          </p:cNvPr>
          <p:cNvSpPr/>
          <p:nvPr/>
        </p:nvSpPr>
        <p:spPr>
          <a:xfrm rot="10800000">
            <a:off x="21331975" y="4542923"/>
            <a:ext cx="476614" cy="390314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238" name="等腰三角形 155">
            <a:extLst>
              <a:ext uri="{FF2B5EF4-FFF2-40B4-BE49-F238E27FC236}">
                <a16:creationId xmlns:a16="http://schemas.microsoft.com/office/drawing/2014/main" id="{6A418A1D-58A4-4A4B-ABCE-2EE634200B26}"/>
              </a:ext>
            </a:extLst>
          </p:cNvPr>
          <p:cNvSpPr/>
          <p:nvPr/>
        </p:nvSpPr>
        <p:spPr>
          <a:xfrm rot="10800000">
            <a:off x="21203203" y="5723109"/>
            <a:ext cx="476614" cy="390314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239" name="等腰三角形 156">
            <a:extLst>
              <a:ext uri="{FF2B5EF4-FFF2-40B4-BE49-F238E27FC236}">
                <a16:creationId xmlns:a16="http://schemas.microsoft.com/office/drawing/2014/main" id="{BBA4D4A4-DBFD-7141-BEC0-570EDDE11547}"/>
              </a:ext>
            </a:extLst>
          </p:cNvPr>
          <p:cNvSpPr/>
          <p:nvPr/>
        </p:nvSpPr>
        <p:spPr>
          <a:xfrm rot="11853768">
            <a:off x="21871991" y="5267998"/>
            <a:ext cx="504826" cy="41020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240" name="文本占位符 1">
            <a:extLst>
              <a:ext uri="{FF2B5EF4-FFF2-40B4-BE49-F238E27FC236}">
                <a16:creationId xmlns:a16="http://schemas.microsoft.com/office/drawing/2014/main" id="{D674EA17-74D5-8B4C-B4A6-7F2748244EBD}"/>
              </a:ext>
            </a:extLst>
          </p:cNvPr>
          <p:cNvSpPr txBox="1">
            <a:spLocks/>
          </p:cNvSpPr>
          <p:nvPr/>
        </p:nvSpPr>
        <p:spPr>
          <a:xfrm>
            <a:off x="1113659" y="1788713"/>
            <a:ext cx="21945600" cy="1048072"/>
          </a:xfrm>
          <a:prstGeom prst="rect">
            <a:avLst/>
          </a:prstGeom>
        </p:spPr>
        <p:txBody>
          <a:bodyPr/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1pPr>
            <a:lvl2pPr marL="1270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2pPr>
            <a:lvl3pPr marL="1905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3pPr>
            <a:lvl4pPr marL="2540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36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4pPr>
            <a:lvl5pPr marL="3175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36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9pPr>
          </a:lstStyle>
          <a:p>
            <a:pPr hangingPunct="1"/>
            <a:r>
              <a:rPr lang="en-US" altLang="zh-CN" dirty="0"/>
              <a:t>Image retrieval filter</a:t>
            </a:r>
            <a:endParaRPr lang="zh-CN" altLang="en-US" dirty="0"/>
          </a:p>
        </p:txBody>
      </p:sp>
      <p:sp>
        <p:nvSpPr>
          <p:cNvPr id="241" name="标题 3">
            <a:extLst>
              <a:ext uri="{FF2B5EF4-FFF2-40B4-BE49-F238E27FC236}">
                <a16:creationId xmlns:a16="http://schemas.microsoft.com/office/drawing/2014/main" id="{B750740D-E065-6048-80C5-7354ADA468DB}"/>
              </a:ext>
            </a:extLst>
          </p:cNvPr>
          <p:cNvSpPr txBox="1">
            <a:spLocks/>
          </p:cNvSpPr>
          <p:nvPr/>
        </p:nvSpPr>
        <p:spPr>
          <a:xfrm>
            <a:off x="338851" y="900684"/>
            <a:ext cx="21945600" cy="1207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1pPr>
            <a:lvl2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2pPr>
            <a:lvl3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3pPr>
            <a:lvl4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4pPr>
            <a:lvl5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5pPr>
            <a:lvl6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6pPr>
            <a:lvl7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7pPr>
            <a:lvl8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8pPr>
            <a:lvl9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9pPr>
          </a:lstStyle>
          <a:p>
            <a:pPr hangingPunct="1"/>
            <a:r>
              <a:rPr lang="en-US" altLang="zh-CN" dirty="0"/>
              <a:t>Sequential localizer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814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51" y="13900"/>
            <a:ext cx="22841775" cy="1073683"/>
          </a:xfrm>
        </p:spPr>
        <p:txBody>
          <a:bodyPr/>
          <a:lstStyle/>
          <a:p>
            <a:r>
              <a:rPr kumimoji="1" lang="zh-CN" altLang="en-US" dirty="0"/>
              <a:t>方法及</a:t>
            </a:r>
            <a:r>
              <a:rPr kumimoji="1" lang="zh-CN" altLang="en-US" b="1" dirty="0"/>
              <a:t>创新点</a:t>
            </a:r>
          </a:p>
        </p:txBody>
      </p:sp>
      <p:sp>
        <p:nvSpPr>
          <p:cNvPr id="240" name="文本占位符 1">
            <a:extLst>
              <a:ext uri="{FF2B5EF4-FFF2-40B4-BE49-F238E27FC236}">
                <a16:creationId xmlns:a16="http://schemas.microsoft.com/office/drawing/2014/main" id="{D674EA17-74D5-8B4C-B4A6-7F2748244EBD}"/>
              </a:ext>
            </a:extLst>
          </p:cNvPr>
          <p:cNvSpPr txBox="1">
            <a:spLocks/>
          </p:cNvSpPr>
          <p:nvPr/>
        </p:nvSpPr>
        <p:spPr>
          <a:xfrm>
            <a:off x="1113659" y="1788713"/>
            <a:ext cx="21945600" cy="1048072"/>
          </a:xfrm>
          <a:prstGeom prst="rect">
            <a:avLst/>
          </a:prstGeom>
        </p:spPr>
        <p:txBody>
          <a:bodyPr/>
          <a:lstStyle>
            <a:lvl1pPr marL="0" marR="0" indent="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1pPr>
            <a:lvl2pPr marL="1270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2pPr>
            <a:lvl3pPr marL="1905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3pPr>
            <a:lvl4pPr marL="2540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36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4pPr>
            <a:lvl5pPr marL="3175000" marR="0" indent="-635000" algn="l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36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Char char="•"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OPPOSans M" panose="00020600040101010101" charset="-122"/>
              </a:defRPr>
            </a:lvl9pPr>
          </a:lstStyle>
          <a:p>
            <a:pPr hangingPunct="1"/>
            <a:r>
              <a:rPr lang="en-US" altLang="zh-CN" dirty="0"/>
              <a:t>SLAM &amp; Loose coupling</a:t>
            </a:r>
            <a:endParaRPr lang="zh-CN" altLang="en-US" dirty="0"/>
          </a:p>
        </p:txBody>
      </p:sp>
      <p:sp>
        <p:nvSpPr>
          <p:cNvPr id="241" name="标题 3">
            <a:extLst>
              <a:ext uri="{FF2B5EF4-FFF2-40B4-BE49-F238E27FC236}">
                <a16:creationId xmlns:a16="http://schemas.microsoft.com/office/drawing/2014/main" id="{B750740D-E065-6048-80C5-7354ADA468DB}"/>
              </a:ext>
            </a:extLst>
          </p:cNvPr>
          <p:cNvSpPr txBox="1">
            <a:spLocks/>
          </p:cNvSpPr>
          <p:nvPr/>
        </p:nvSpPr>
        <p:spPr>
          <a:xfrm>
            <a:off x="338851" y="900684"/>
            <a:ext cx="21945600" cy="1207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1pPr>
            <a:lvl2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2pPr>
            <a:lvl3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3pPr>
            <a:lvl4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4pPr>
            <a:lvl5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5pPr>
            <a:lvl6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6pPr>
            <a:lvl7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7pPr>
            <a:lvl8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8pPr>
            <a:lvl9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none" spc="0" baseline="0">
                <a:ln>
                  <a:noFill/>
                </a:ln>
                <a:solidFill>
                  <a:srgbClr val="046A38"/>
                </a:solidFill>
                <a:uFillTx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  <a:sym typeface="OPPOSans B" panose="00020600040101010101" charset="-122"/>
              </a:defRPr>
            </a:lvl9pPr>
          </a:lstStyle>
          <a:p>
            <a:pPr hangingPunct="1"/>
            <a:r>
              <a:rPr lang="en-US" altLang="zh-CN" dirty="0"/>
              <a:t>Sequential localizer</a:t>
            </a:r>
            <a:endParaRPr lang="zh-CN" altLang="en-US" dirty="0"/>
          </a:p>
        </p:txBody>
      </p:sp>
      <p:sp>
        <p:nvSpPr>
          <p:cNvPr id="71" name="圆角矩形 6">
            <a:extLst>
              <a:ext uri="{FF2B5EF4-FFF2-40B4-BE49-F238E27FC236}">
                <a16:creationId xmlns:a16="http://schemas.microsoft.com/office/drawing/2014/main" id="{1FA4524E-C759-C64E-A1B0-FDF7130A2538}"/>
              </a:ext>
            </a:extLst>
          </p:cNvPr>
          <p:cNvSpPr/>
          <p:nvPr/>
        </p:nvSpPr>
        <p:spPr>
          <a:xfrm>
            <a:off x="1219199" y="3756288"/>
            <a:ext cx="3576218" cy="1207968"/>
          </a:xfrm>
          <a:prstGeom prst="roundRect">
            <a:avLst/>
          </a:prstGeom>
          <a:solidFill>
            <a:srgbClr val="FB9128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Visual localization results</a:t>
            </a:r>
          </a:p>
        </p:txBody>
      </p:sp>
      <p:sp>
        <p:nvSpPr>
          <p:cNvPr id="72" name="圆角矩形 16">
            <a:extLst>
              <a:ext uri="{FF2B5EF4-FFF2-40B4-BE49-F238E27FC236}">
                <a16:creationId xmlns:a16="http://schemas.microsoft.com/office/drawing/2014/main" id="{C442A389-8E75-7B45-A1B9-0ABFAD4CF2B0}"/>
              </a:ext>
            </a:extLst>
          </p:cNvPr>
          <p:cNvSpPr/>
          <p:nvPr/>
        </p:nvSpPr>
        <p:spPr>
          <a:xfrm>
            <a:off x="5792251" y="3756288"/>
            <a:ext cx="3351750" cy="1187168"/>
          </a:xfrm>
          <a:prstGeom prst="round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Failed cases</a:t>
            </a:r>
          </a:p>
        </p:txBody>
      </p:sp>
      <p:sp>
        <p:nvSpPr>
          <p:cNvPr id="73" name="圆角矩形 16">
            <a:extLst>
              <a:ext uri="{FF2B5EF4-FFF2-40B4-BE49-F238E27FC236}">
                <a16:creationId xmlns:a16="http://schemas.microsoft.com/office/drawing/2014/main" id="{BB2EA05E-4B0E-3E4F-90C2-CC7F2A78BFA4}"/>
              </a:ext>
            </a:extLst>
          </p:cNvPr>
          <p:cNvSpPr/>
          <p:nvPr/>
        </p:nvSpPr>
        <p:spPr>
          <a:xfrm>
            <a:off x="5792249" y="6530156"/>
            <a:ext cx="3351750" cy="1187168"/>
          </a:xfrm>
          <a:prstGeom prst="round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SLAM tracking</a:t>
            </a:r>
          </a:p>
        </p:txBody>
      </p:sp>
      <p:sp>
        <p:nvSpPr>
          <p:cNvPr id="74" name="圆角矩形 67">
            <a:extLst>
              <a:ext uri="{FF2B5EF4-FFF2-40B4-BE49-F238E27FC236}">
                <a16:creationId xmlns:a16="http://schemas.microsoft.com/office/drawing/2014/main" id="{7FBF73AC-E387-8844-8EF6-7633BD5BE30F}"/>
              </a:ext>
            </a:extLst>
          </p:cNvPr>
          <p:cNvSpPr/>
          <p:nvPr/>
        </p:nvSpPr>
        <p:spPr>
          <a:xfrm>
            <a:off x="6362445" y="9337160"/>
            <a:ext cx="2211354" cy="1187168"/>
          </a:xfrm>
          <a:prstGeom prst="roundRect">
            <a:avLst/>
          </a:prstGeom>
          <a:solidFill>
            <a:srgbClr val="F4DD4D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Final pose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75" name="直接箭头连接符 10">
            <a:extLst>
              <a:ext uri="{FF2B5EF4-FFF2-40B4-BE49-F238E27FC236}">
                <a16:creationId xmlns:a16="http://schemas.microsoft.com/office/drawing/2014/main" id="{C564FBD1-E8D1-C54A-B269-8D694F5CA0AC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 flipV="1">
            <a:off x="4795417" y="4349872"/>
            <a:ext cx="996834" cy="104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76" name="直接箭头连接符 12">
            <a:extLst>
              <a:ext uri="{FF2B5EF4-FFF2-40B4-BE49-F238E27FC236}">
                <a16:creationId xmlns:a16="http://schemas.microsoft.com/office/drawing/2014/main" id="{FBFC2B92-C191-5A4E-A200-FC22708BD2C5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 flipH="1">
            <a:off x="7468125" y="4943456"/>
            <a:ext cx="2" cy="15867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77" name="直接箭头连接符 15">
            <a:extLst>
              <a:ext uri="{FF2B5EF4-FFF2-40B4-BE49-F238E27FC236}">
                <a16:creationId xmlns:a16="http://schemas.microsoft.com/office/drawing/2014/main" id="{BD3CD03E-2F3D-6741-8DB2-0FA6EA48BD86}"/>
              </a:ext>
            </a:extLst>
          </p:cNvPr>
          <p:cNvCxnSpPr>
            <a:cxnSpLocks/>
            <a:stCxn id="73" idx="2"/>
            <a:endCxn id="74" idx="0"/>
          </p:cNvCxnSpPr>
          <p:nvPr/>
        </p:nvCxnSpPr>
        <p:spPr>
          <a:xfrm flipH="1">
            <a:off x="7468123" y="7717324"/>
            <a:ext cx="2" cy="1619836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680AA11F-55C7-8A45-8738-75252CC8AB45}"/>
              </a:ext>
            </a:extLst>
          </p:cNvPr>
          <p:cNvSpPr txBox="1"/>
          <p:nvPr/>
        </p:nvSpPr>
        <p:spPr>
          <a:xfrm>
            <a:off x="388265" y="11660473"/>
            <a:ext cx="8610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 algn="l" defTabSz="1828800" hangingPunct="1">
              <a:buFont typeface="Arial" panose="020B0604020202020204" pitchFamily="34" charset="0"/>
              <a:buChar char="•"/>
            </a:pPr>
            <a:r>
              <a:rPr lang="en-US" altLang="zh-CN" sz="3600" b="0" kern="1200" dirty="0">
                <a:latin typeface="Arial"/>
                <a:ea typeface="黑体" panose="02010609060101010101" pitchFamily="49" charset="-122"/>
              </a:rPr>
              <a:t>Combine SLAM</a:t>
            </a:r>
            <a:r>
              <a:rPr lang="zh-CN" altLang="en-US" sz="3600" b="0" kern="1200" dirty="0">
                <a:latin typeface="Arial"/>
                <a:ea typeface="黑体" panose="02010609060101010101" pitchFamily="49" charset="-122"/>
              </a:rPr>
              <a:t> </a:t>
            </a:r>
            <a:r>
              <a:rPr lang="en-US" altLang="zh-CN" sz="3600" b="0" kern="1200" dirty="0">
                <a:latin typeface="Arial"/>
                <a:ea typeface="黑体" panose="02010609060101010101" pitchFamily="49" charset="-122"/>
              </a:rPr>
              <a:t>and visual localization</a:t>
            </a:r>
          </a:p>
        </p:txBody>
      </p:sp>
      <p:sp>
        <p:nvSpPr>
          <p:cNvPr id="79" name="圆角矩形 16">
            <a:extLst>
              <a:ext uri="{FF2B5EF4-FFF2-40B4-BE49-F238E27FC236}">
                <a16:creationId xmlns:a16="http://schemas.microsoft.com/office/drawing/2014/main" id="{F51821B9-25EA-DD4A-9656-B3C1A779C691}"/>
              </a:ext>
            </a:extLst>
          </p:cNvPr>
          <p:cNvSpPr/>
          <p:nvPr/>
        </p:nvSpPr>
        <p:spPr>
          <a:xfrm>
            <a:off x="1219198" y="6530156"/>
            <a:ext cx="3576216" cy="1187168"/>
          </a:xfrm>
          <a:prstGeom prst="round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Closest successful frame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80" name="直接箭头连接符 27">
            <a:extLst>
              <a:ext uri="{FF2B5EF4-FFF2-40B4-BE49-F238E27FC236}">
                <a16:creationId xmlns:a16="http://schemas.microsoft.com/office/drawing/2014/main" id="{B5417B42-B2EE-E340-A976-32B9C046809D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>
            <a:off x="4795415" y="7123740"/>
            <a:ext cx="996834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81" name="圆角矩形 6">
            <a:extLst>
              <a:ext uri="{FF2B5EF4-FFF2-40B4-BE49-F238E27FC236}">
                <a16:creationId xmlns:a16="http://schemas.microsoft.com/office/drawing/2014/main" id="{710596C6-615E-6448-AA89-C5E829BCE4B4}"/>
              </a:ext>
            </a:extLst>
          </p:cNvPr>
          <p:cNvSpPr/>
          <p:nvPr/>
        </p:nvSpPr>
        <p:spPr>
          <a:xfrm>
            <a:off x="10094854" y="6528256"/>
            <a:ext cx="3587388" cy="1207968"/>
          </a:xfrm>
          <a:prstGeom prst="roundRect">
            <a:avLst/>
          </a:prstGeom>
          <a:solidFill>
            <a:srgbClr val="FB9128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SLAM result</a:t>
            </a:r>
          </a:p>
        </p:txBody>
      </p:sp>
      <p:cxnSp>
        <p:nvCxnSpPr>
          <p:cNvPr id="82" name="直接箭头连接符 29">
            <a:extLst>
              <a:ext uri="{FF2B5EF4-FFF2-40B4-BE49-F238E27FC236}">
                <a16:creationId xmlns:a16="http://schemas.microsoft.com/office/drawing/2014/main" id="{A0E745BA-DF0A-7342-8A56-C3FC39115671}"/>
              </a:ext>
            </a:extLst>
          </p:cNvPr>
          <p:cNvCxnSpPr>
            <a:cxnSpLocks/>
            <a:stCxn id="81" idx="1"/>
            <a:endCxn id="73" idx="3"/>
          </p:cNvCxnSpPr>
          <p:nvPr/>
        </p:nvCxnSpPr>
        <p:spPr>
          <a:xfrm flipH="1" flipV="1">
            <a:off x="9143998" y="7123740"/>
            <a:ext cx="950856" cy="85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83" name="直接箭头连接符 41">
            <a:extLst>
              <a:ext uri="{FF2B5EF4-FFF2-40B4-BE49-F238E27FC236}">
                <a16:creationId xmlns:a16="http://schemas.microsoft.com/office/drawing/2014/main" id="{F27CCB9F-4AB2-4141-A0CA-D71BD41C932D}"/>
              </a:ext>
            </a:extLst>
          </p:cNvPr>
          <p:cNvCxnSpPr>
            <a:cxnSpLocks/>
            <a:stCxn id="71" idx="2"/>
            <a:endCxn id="79" idx="0"/>
          </p:cNvCxnSpPr>
          <p:nvPr/>
        </p:nvCxnSpPr>
        <p:spPr>
          <a:xfrm flipH="1">
            <a:off x="3007307" y="4964256"/>
            <a:ext cx="2" cy="156590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41A43477-1991-554F-B5CA-F14035DE1944}"/>
              </a:ext>
            </a:extLst>
          </p:cNvPr>
          <p:cNvSpPr txBox="1"/>
          <p:nvPr/>
        </p:nvSpPr>
        <p:spPr>
          <a:xfrm>
            <a:off x="14428577" y="2121470"/>
            <a:ext cx="525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altLang="zh-CN" sz="3200" b="0" kern="1200" dirty="0">
                <a:latin typeface="Arial"/>
                <a:ea typeface="黑体" panose="02010609060101010101" pitchFamily="49" charset="-122"/>
              </a:rPr>
              <a:t>Results of ORB-SLAM2</a:t>
            </a:r>
            <a:r>
              <a:rPr lang="en-US" altLang="zh-CN" sz="2800" b="0" kern="1200" baseline="30000" dirty="0">
                <a:latin typeface="Arial"/>
                <a:ea typeface="黑体" panose="02010609060101010101" pitchFamily="49" charset="-122"/>
              </a:rPr>
              <a:t>[7]</a:t>
            </a:r>
            <a:endParaRPr lang="zh-CN" altLang="en-US" sz="2800" b="0" kern="1200" baseline="30000" dirty="0">
              <a:latin typeface="Arial"/>
              <a:ea typeface="黑体" panose="02010609060101010101" pitchFamily="49" charset="-122"/>
            </a:endParaRP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D8BD43C8-D802-4749-9D1C-A5249DA0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8591751" y="7658968"/>
            <a:ext cx="5661820" cy="4116696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DC9477F9-6A3B-3946-ADDB-25CACA08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240" y="7736224"/>
            <a:ext cx="4388996" cy="4111530"/>
          </a:xfrm>
          <a:prstGeom prst="rect">
            <a:avLst/>
          </a:prstGeom>
        </p:spPr>
      </p:pic>
      <p:sp>
        <p:nvSpPr>
          <p:cNvPr id="88" name="文本框 87">
            <a:extLst>
              <a:ext uri="{FF2B5EF4-FFF2-40B4-BE49-F238E27FC236}">
                <a16:creationId xmlns:a16="http://schemas.microsoft.com/office/drawing/2014/main" id="{A413B34F-CA03-5F4D-A7E3-694F471A5E29}"/>
              </a:ext>
            </a:extLst>
          </p:cNvPr>
          <p:cNvSpPr txBox="1"/>
          <p:nvPr/>
        </p:nvSpPr>
        <p:spPr>
          <a:xfrm>
            <a:off x="18495753" y="7658966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sz="2800" b="0" kern="1200" dirty="0">
                <a:latin typeface="Arial"/>
                <a:ea typeface="+mn-ea"/>
                <a:cs typeface="+mn-cs"/>
              </a:rPr>
              <a:t>Neighborhood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99F7F10-E78E-7D4B-872E-AD3557593CE7}"/>
              </a:ext>
            </a:extLst>
          </p:cNvPr>
          <p:cNvSpPr txBox="1"/>
          <p:nvPr/>
        </p:nvSpPr>
        <p:spPr>
          <a:xfrm>
            <a:off x="13778240" y="7736224"/>
            <a:ext cx="1503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sz="2800" b="0" kern="1200" dirty="0" err="1">
                <a:latin typeface="Arial"/>
                <a:ea typeface="+mn-ea"/>
                <a:cs typeface="+mn-cs"/>
              </a:rPr>
              <a:t>Oldtown</a:t>
            </a:r>
            <a:endParaRPr lang="en-US" sz="2800" b="0" kern="1200" dirty="0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528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1112" y="282722"/>
            <a:ext cx="22841775" cy="1073683"/>
          </a:xfrm>
        </p:spPr>
        <p:txBody>
          <a:bodyPr/>
          <a:lstStyle/>
          <a:p>
            <a:r>
              <a:rPr kumimoji="1" lang="zh-CN" altLang="en-US" dirty="0"/>
              <a:t>完成情况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270334-D1F4-4E48-943F-7C3B958B1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8676743"/>
            <a:ext cx="22174200" cy="30179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79C3260-1D86-BC46-ACA4-8444CC435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48" y="1468219"/>
            <a:ext cx="22669504" cy="55061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D3312D7-D877-D44A-BEAB-C5737B3422F1}"/>
              </a:ext>
            </a:extLst>
          </p:cNvPr>
          <p:cNvSpPr/>
          <p:nvPr/>
        </p:nvSpPr>
        <p:spPr>
          <a:xfrm>
            <a:off x="1028700" y="7086215"/>
            <a:ext cx="59923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8800" hangingPunct="1"/>
            <a:r>
              <a:rPr lang="en-US" altLang="zh-CN" sz="3200" b="0" kern="1200" dirty="0">
                <a:solidFill>
                  <a:srgbClr val="036A38"/>
                </a:solidFill>
                <a:latin typeface="Arial"/>
                <a:ea typeface="黑体" panose="02010609060101010101" pitchFamily="49" charset="-122"/>
                <a:cs typeface="+mn-cs"/>
              </a:rPr>
              <a:t>After adding sequential localizer</a:t>
            </a:r>
            <a:endParaRPr lang="zh-CN" altLang="en-US" sz="3200" b="0" kern="1200" dirty="0">
              <a:solidFill>
                <a:srgbClr val="036A38"/>
              </a:solidFill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010912-C44D-1647-B606-2EBF3581FA14}"/>
              </a:ext>
            </a:extLst>
          </p:cNvPr>
          <p:cNvSpPr txBox="1"/>
          <p:nvPr/>
        </p:nvSpPr>
        <p:spPr>
          <a:xfrm>
            <a:off x="857248" y="1482731"/>
            <a:ext cx="12515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en-US" altLang="zh-CN" sz="3200" b="0" kern="1200" dirty="0">
                <a:latin typeface="Arial"/>
                <a:ea typeface="黑体" panose="02010609060101010101" pitchFamily="49" charset="-122"/>
                <a:cs typeface="+mn-cs"/>
              </a:rPr>
              <a:t>Countryside – RLOCS</a:t>
            </a:r>
            <a:endParaRPr lang="zh-CN" altLang="en-US" sz="32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512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1112" y="282722"/>
            <a:ext cx="22841775" cy="1073683"/>
          </a:xfrm>
        </p:spPr>
        <p:txBody>
          <a:bodyPr/>
          <a:lstStyle/>
          <a:p>
            <a:r>
              <a:rPr kumimoji="1" lang="zh-CN" altLang="en-US" dirty="0"/>
              <a:t>完成情况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BA57C0A-0BD7-2B49-BF03-E844590F0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862627"/>
            <a:ext cx="7159055" cy="482617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2D57009-3FC4-5C49-8F30-765B3E0EABE8}"/>
              </a:ext>
            </a:extLst>
          </p:cNvPr>
          <p:cNvSpPr txBox="1"/>
          <p:nvPr/>
        </p:nvSpPr>
        <p:spPr>
          <a:xfrm>
            <a:off x="3336512" y="1356405"/>
            <a:ext cx="3392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Neighborhood</a:t>
            </a:r>
            <a:endParaRPr lang="zh-CN" altLang="en-US" sz="3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4B9C6D9-E894-1246-BA66-796D100A6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321" y="1356405"/>
            <a:ext cx="6988155" cy="506278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2E2C040-5045-544F-84D3-5F3C3C91F10C}"/>
              </a:ext>
            </a:extLst>
          </p:cNvPr>
          <p:cNvSpPr txBox="1"/>
          <p:nvPr/>
        </p:nvSpPr>
        <p:spPr>
          <a:xfrm>
            <a:off x="11747501" y="1356405"/>
            <a:ext cx="2425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Oldtown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4780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经验总结及待改善方向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542508-3CF5-6543-84D0-49832FDE5083}"/>
              </a:ext>
            </a:extLst>
          </p:cNvPr>
          <p:cNvSpPr/>
          <p:nvPr/>
        </p:nvSpPr>
        <p:spPr>
          <a:xfrm>
            <a:off x="979705" y="2064201"/>
            <a:ext cx="17322800" cy="871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914400" hangingPunct="1">
              <a:buClr>
                <a:srgbClr val="00925F"/>
              </a:buClr>
              <a:buFont typeface="Wingdings" panose="05000000000000000000" pitchFamily="2" charset="2"/>
              <a:buChar char="n"/>
            </a:pPr>
            <a:r>
              <a:rPr lang="en-US" altLang="zh-CN" sz="4000" b="0" kern="1200" dirty="0">
                <a:latin typeface="Arial"/>
                <a:ea typeface="黑体" panose="02010609060101010101" pitchFamily="49" charset="-122"/>
                <a:cs typeface="+mn-cs"/>
              </a:rPr>
              <a:t>Advantages:</a:t>
            </a:r>
          </a:p>
          <a:p>
            <a:pPr marL="342900" indent="-342900" algn="l" defTabSz="914400" hangingPunct="1">
              <a:buFont typeface="+mj-lt"/>
              <a:buAutoNum type="arabicPeriod"/>
            </a:pPr>
            <a:r>
              <a:rPr lang="en-US" altLang="zh-CN" sz="4000" b="0" kern="1200" dirty="0">
                <a:latin typeface="Arial"/>
                <a:ea typeface="黑体" panose="02010609060101010101" pitchFamily="49" charset="-122"/>
                <a:cs typeface="+mn-cs"/>
              </a:rPr>
              <a:t>Use simple localization pipeline and SLAM</a:t>
            </a:r>
          </a:p>
          <a:p>
            <a:pPr marL="342900" indent="-342900" algn="l" defTabSz="914400" hangingPunct="1">
              <a:buFont typeface="+mj-lt"/>
              <a:buAutoNum type="arabicPeriod"/>
            </a:pPr>
            <a:r>
              <a:rPr lang="en-US" altLang="zh-CN" sz="4000" b="0" kern="1200" dirty="0">
                <a:latin typeface="Arial"/>
                <a:ea typeface="黑体" panose="02010609060101010101" pitchFamily="49" charset="-122"/>
                <a:cs typeface="+mn-cs"/>
              </a:rPr>
              <a:t>Use SLAM to improve image retrieval and sequential localization</a:t>
            </a:r>
          </a:p>
          <a:p>
            <a:pPr algn="l" defTabSz="914400" hangingPunct="1"/>
            <a:endParaRPr lang="en-US" altLang="zh-CN" sz="4000" b="0" kern="1200" dirty="0">
              <a:latin typeface="Arial"/>
              <a:ea typeface="黑体" panose="02010609060101010101" pitchFamily="49" charset="-122"/>
              <a:cs typeface="+mn-cs"/>
            </a:endParaRPr>
          </a:p>
          <a:p>
            <a:pPr algn="l" defTabSz="914400" hangingPunct="1"/>
            <a:endParaRPr lang="en-US" altLang="zh-CN" sz="4000" b="0" kern="1200" dirty="0"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indent="-285750" algn="l" defTabSz="914400" hangingPunct="1">
              <a:buClr>
                <a:srgbClr val="00925F"/>
              </a:buClr>
              <a:buFont typeface="Wingdings" panose="05000000000000000000" pitchFamily="2" charset="2"/>
              <a:buChar char="n"/>
            </a:pPr>
            <a:r>
              <a:rPr lang="en-US" altLang="zh-CN" sz="4000" b="0" kern="1200" dirty="0">
                <a:latin typeface="Arial"/>
                <a:ea typeface="黑体" panose="02010609060101010101" pitchFamily="49" charset="-122"/>
                <a:cs typeface="+mn-cs"/>
              </a:rPr>
              <a:t>Limitations:</a:t>
            </a:r>
          </a:p>
          <a:p>
            <a:pPr marL="342900" indent="-342900" algn="l" defTabSz="914400" hangingPunct="1">
              <a:buFontTx/>
              <a:buAutoNum type="arabicPeriod"/>
            </a:pPr>
            <a:r>
              <a:rPr lang="en-US" altLang="zh-CN" sz="4000" b="0" kern="1200" dirty="0">
                <a:latin typeface="Arial"/>
                <a:ea typeface="黑体" panose="02010609060101010101" pitchFamily="49" charset="-122"/>
                <a:cs typeface="+mn-cs"/>
              </a:rPr>
              <a:t>Low efficiency of the localization algorithm</a:t>
            </a:r>
          </a:p>
          <a:p>
            <a:pPr marL="342900" indent="-342900" algn="l" defTabSz="914400" hangingPunct="1">
              <a:buFontTx/>
              <a:buAutoNum type="arabicPeriod"/>
            </a:pPr>
            <a:r>
              <a:rPr lang="en-US" altLang="zh-CN" sz="4000" b="0" kern="1200" dirty="0">
                <a:latin typeface="Arial"/>
                <a:ea typeface="黑体" panose="02010609060101010101" pitchFamily="49" charset="-122"/>
                <a:cs typeface="+mn-cs"/>
              </a:rPr>
              <a:t>Localization cannot run online</a:t>
            </a:r>
          </a:p>
          <a:p>
            <a:pPr marL="342900" indent="-342900" algn="l" defTabSz="914400" hangingPunct="1">
              <a:buFontTx/>
              <a:buAutoNum type="arabicPeriod"/>
            </a:pPr>
            <a:endParaRPr lang="en-US" altLang="zh-CN" sz="4000" b="0" kern="1200" dirty="0">
              <a:latin typeface="Arial"/>
              <a:ea typeface="黑体" panose="02010609060101010101" pitchFamily="49" charset="-122"/>
              <a:cs typeface="+mn-cs"/>
            </a:endParaRPr>
          </a:p>
          <a:p>
            <a:pPr marL="342900" indent="-342900" algn="l" defTabSz="914400" hangingPunct="1">
              <a:buFontTx/>
              <a:buAutoNum type="arabicPeriod"/>
            </a:pPr>
            <a:endParaRPr lang="en-US" altLang="zh-CN" sz="4000" b="0" kern="1200" dirty="0">
              <a:latin typeface="Arial"/>
              <a:ea typeface="黑体" panose="02010609060101010101" pitchFamily="49" charset="-122"/>
              <a:cs typeface="+mn-cs"/>
            </a:endParaRPr>
          </a:p>
          <a:p>
            <a:pPr marL="285750" indent="-285750" algn="l" defTabSz="914400" hangingPunct="1">
              <a:buClr>
                <a:srgbClr val="00925F"/>
              </a:buClr>
              <a:buFont typeface="Wingdings" panose="05000000000000000000" pitchFamily="2" charset="2"/>
              <a:buChar char="n"/>
            </a:pPr>
            <a:r>
              <a:rPr lang="en-US" altLang="zh-CN" sz="4000" b="0" kern="1200" dirty="0">
                <a:latin typeface="Arial"/>
                <a:ea typeface="黑体" panose="02010609060101010101" pitchFamily="49" charset="-122"/>
                <a:cs typeface="+mn-cs"/>
              </a:rPr>
              <a:t>Future work:</a:t>
            </a:r>
          </a:p>
          <a:p>
            <a:pPr marL="342900" indent="-342900" algn="l" defTabSz="914400" hangingPunct="1">
              <a:buFontTx/>
              <a:buAutoNum type="arabicPeriod"/>
            </a:pPr>
            <a:r>
              <a:rPr lang="en-US" altLang="zh-CN" sz="4000" b="0" kern="1200" dirty="0">
                <a:latin typeface="Arial"/>
                <a:ea typeface="黑体" panose="02010609060101010101" pitchFamily="49" charset="-122"/>
                <a:cs typeface="+mn-cs"/>
              </a:rPr>
              <a:t>Solve limitations</a:t>
            </a:r>
          </a:p>
          <a:p>
            <a:pPr marL="342900" indent="-342900" algn="l" defTabSz="914400" hangingPunct="1">
              <a:buFontTx/>
              <a:buAutoNum type="arabicPeriod"/>
            </a:pPr>
            <a:r>
              <a:rPr lang="en-US" altLang="zh-CN" sz="4000" b="0" kern="1200" dirty="0">
                <a:latin typeface="Arial"/>
                <a:ea typeface="黑体" panose="02010609060101010101" pitchFamily="49" charset="-122"/>
                <a:cs typeface="+mn-cs"/>
              </a:rPr>
              <a:t>Tightly couple SLAM and visual localization</a:t>
            </a:r>
          </a:p>
          <a:p>
            <a:pPr marL="342900" indent="-342900" algn="l" defTabSz="914400" hangingPunct="1">
              <a:buFontTx/>
              <a:buAutoNum type="arabicPeriod"/>
            </a:pPr>
            <a:r>
              <a:rPr lang="en-US" altLang="zh-CN" sz="4000" b="0" kern="1200" dirty="0">
                <a:latin typeface="Arial"/>
                <a:ea typeface="黑体" panose="02010609060101010101" pitchFamily="49" charset="-122"/>
                <a:cs typeface="+mn-cs"/>
              </a:rPr>
              <a:t>Integrate more sensors</a:t>
            </a:r>
            <a:endParaRPr lang="zh-CN" altLang="en-US" sz="40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4288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76506" y="3488706"/>
            <a:ext cx="21388550" cy="7886430"/>
            <a:chOff x="2070340" y="1521952"/>
            <a:chExt cx="5003320" cy="2763021"/>
          </a:xfrm>
        </p:grpSpPr>
        <p:grpSp>
          <p:nvGrpSpPr>
            <p:cNvPr id="21" name="组合 20"/>
            <p:cNvGrpSpPr/>
            <p:nvPr/>
          </p:nvGrpSpPr>
          <p:grpSpPr>
            <a:xfrm>
              <a:off x="2070340" y="1521952"/>
              <a:ext cx="5003320" cy="437128"/>
              <a:chOff x="2070340" y="1521952"/>
              <a:chExt cx="5003320" cy="437128"/>
            </a:xfrm>
          </p:grpSpPr>
          <p:sp>
            <p:nvSpPr>
              <p:cNvPr id="34" name="Rectangle 5"/>
              <p:cNvSpPr>
                <a:spLocks noChangeArrowheads="1"/>
              </p:cNvSpPr>
              <p:nvPr/>
            </p:nvSpPr>
            <p:spPr bwMode="gray">
              <a:xfrm>
                <a:off x="2070340" y="1521952"/>
                <a:ext cx="582886" cy="43712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1</a:t>
                </a:r>
                <a:endParaRPr kumimoji="0" lang="en-US" altLang="ja-JP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gray">
              <a:xfrm>
                <a:off x="2705865" y="1521952"/>
                <a:ext cx="4367795" cy="437128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实习计划完成情况总览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70340" y="2103068"/>
              <a:ext cx="5003320" cy="437806"/>
              <a:chOff x="2070340" y="2187007"/>
              <a:chExt cx="5003320" cy="437806"/>
            </a:xfrm>
          </p:grpSpPr>
          <p:sp>
            <p:nvSpPr>
              <p:cNvPr id="32" name="Rectangle 7"/>
              <p:cNvSpPr>
                <a:spLocks noChangeArrowheads="1"/>
              </p:cNvSpPr>
              <p:nvPr/>
            </p:nvSpPr>
            <p:spPr bwMode="gray">
              <a:xfrm>
                <a:off x="2070340" y="2187007"/>
                <a:ext cx="582886" cy="4378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gray">
              <a:xfrm>
                <a:off x="2705866" y="2187007"/>
                <a:ext cx="4367794" cy="437806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实习期间核心产出与总结反思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070340" y="3266656"/>
              <a:ext cx="5003320" cy="437806"/>
              <a:chOff x="2070340" y="3393238"/>
              <a:chExt cx="5003320" cy="437806"/>
            </a:xfrm>
          </p:grpSpPr>
          <p:sp>
            <p:nvSpPr>
              <p:cNvPr id="30" name="Rectangle 7"/>
              <p:cNvSpPr>
                <a:spLocks noChangeArrowheads="1"/>
              </p:cNvSpPr>
              <p:nvPr/>
            </p:nvSpPr>
            <p:spPr bwMode="gray">
              <a:xfrm>
                <a:off x="2070340" y="3393238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" name="Rectangle 8"/>
              <p:cNvSpPr>
                <a:spLocks noChangeArrowheads="1"/>
              </p:cNvSpPr>
              <p:nvPr/>
            </p:nvSpPr>
            <p:spPr bwMode="gray">
              <a:xfrm>
                <a:off x="2705866" y="3393238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对于公司文化的理解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070340" y="3848450"/>
              <a:ext cx="5003320" cy="436523"/>
              <a:chOff x="2070340" y="4059577"/>
              <a:chExt cx="5003320" cy="436523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gray">
              <a:xfrm>
                <a:off x="2070340" y="4059577"/>
                <a:ext cx="582886" cy="436523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gray">
              <a:xfrm>
                <a:off x="2705866" y="4059577"/>
                <a:ext cx="4367794" cy="436523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对部门</a:t>
                </a: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/</a:t>
                </a: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团队的建议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70340" y="2684862"/>
              <a:ext cx="5003320" cy="437806"/>
              <a:chOff x="2070340" y="2790122"/>
              <a:chExt cx="5003320" cy="437806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gray">
              <a:xfrm>
                <a:off x="2070340" y="2790122"/>
                <a:ext cx="582886" cy="437806"/>
              </a:xfrm>
              <a:prstGeom prst="rect">
                <a:avLst/>
              </a:prstGeom>
              <a:solidFill>
                <a:srgbClr val="046A38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gray">
              <a:xfrm>
                <a:off x="2705866" y="2790122"/>
                <a:ext cx="4367794" cy="437806"/>
              </a:xfrm>
              <a:prstGeom prst="rect">
                <a:avLst/>
              </a:prstGeom>
              <a:solidFill>
                <a:srgbClr val="046A38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lang="zh-CN" altLang="en-US" sz="4800" b="0" kern="1200" dirty="0">
                    <a:solidFill>
                      <a:schemeClr val="bg1"/>
                    </a:solidFill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实习期间的个人成长与收获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实习期间的个人成长与收获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76506" y="3364523"/>
            <a:ext cx="22841774" cy="9200693"/>
          </a:xfrm>
        </p:spPr>
        <p:txBody>
          <a:bodyPr/>
          <a:lstStyle/>
          <a:p>
            <a:pPr marL="685800" indent="-685800">
              <a:buFont typeface="Wingdings" pitchFamily="2" charset="2"/>
              <a:buChar char="ü"/>
            </a:pPr>
            <a:r>
              <a:rPr lang="zh-CN" altLang="en-US" dirty="0"/>
              <a:t>视觉定位整体框架了解熟悉</a:t>
            </a:r>
            <a:endParaRPr lang="en-US" altLang="zh-CN" dirty="0"/>
          </a:p>
          <a:p>
            <a:pPr marL="685800" indent="-685800">
              <a:buFont typeface="Wingdings" pitchFamily="2" charset="2"/>
              <a:buChar char="ü"/>
            </a:pPr>
            <a:endParaRPr lang="en-US" altLang="zh-CN" dirty="0"/>
          </a:p>
          <a:p>
            <a:pPr marL="685800" indent="-685800">
              <a:buFont typeface="Wingdings" pitchFamily="2" charset="2"/>
              <a:buChar char="ü"/>
            </a:pPr>
            <a:r>
              <a:rPr lang="zh-CN" altLang="en-US" dirty="0"/>
              <a:t>代码能力锻炼</a:t>
            </a:r>
            <a:endParaRPr lang="en-US" altLang="zh-CN" dirty="0"/>
          </a:p>
          <a:p>
            <a:pPr marL="685800" indent="-685800">
              <a:buFont typeface="Wingdings" pitchFamily="2" charset="2"/>
              <a:buChar char="ü"/>
            </a:pPr>
            <a:endParaRPr lang="en-US" altLang="zh-CN" dirty="0"/>
          </a:p>
          <a:p>
            <a:pPr marL="685800" indent="-685800">
              <a:buFont typeface="Wingdings" pitchFamily="2" charset="2"/>
              <a:buChar char="ü"/>
            </a:pPr>
            <a:r>
              <a:rPr lang="en-US" altLang="zh-CN" dirty="0"/>
              <a:t> </a:t>
            </a:r>
            <a:r>
              <a:rPr lang="zh-CN" altLang="en-US" dirty="0"/>
              <a:t>学校</a:t>
            </a:r>
            <a:r>
              <a:rPr lang="en-US" altLang="zh-CN" dirty="0"/>
              <a:t>——&gt;</a:t>
            </a:r>
            <a:r>
              <a:rPr lang="zh-CN" altLang="en-US" dirty="0"/>
              <a:t>企业工作氛围</a:t>
            </a:r>
          </a:p>
        </p:txBody>
      </p:sp>
      <p:sp>
        <p:nvSpPr>
          <p:cNvPr id="5" name="矩形 4"/>
          <p:cNvSpPr/>
          <p:nvPr/>
        </p:nvSpPr>
        <p:spPr>
          <a:xfrm>
            <a:off x="776506" y="11734219"/>
            <a:ext cx="1219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</a:rPr>
              <a:t>注：</a:t>
            </a:r>
          </a:p>
          <a:p>
            <a:pPr algn="l"/>
            <a:r>
              <a:rPr lang="en-US" altLang="zh-CN" sz="2400" b="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</a:rPr>
              <a:t>1. </a:t>
            </a:r>
            <a:r>
              <a:rPr lang="zh-CN" altLang="en-US" sz="2400" b="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</a:rPr>
              <a:t>建议阐释实习期间最核心的三项成长与收获</a:t>
            </a:r>
            <a:r>
              <a:rPr lang="en-US" altLang="zh-CN" sz="2400" b="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</a:rPr>
              <a:t>=</a:t>
            </a:r>
            <a:endParaRPr lang="zh-CN" altLang="en-US" sz="2400" b="0" dirty="0">
              <a:solidFill>
                <a:srgbClr val="5E5E5E"/>
              </a:solidFill>
              <a:latin typeface="OPPOSans M" panose="00020600040101010101" charset="-122"/>
              <a:ea typeface="OPPOSans M" panose="00020600040101010101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76506" y="3488706"/>
            <a:ext cx="21388550" cy="7886430"/>
            <a:chOff x="2070340" y="1521952"/>
            <a:chExt cx="5003320" cy="2763021"/>
          </a:xfrm>
        </p:grpSpPr>
        <p:grpSp>
          <p:nvGrpSpPr>
            <p:cNvPr id="21" name="组合 20"/>
            <p:cNvGrpSpPr/>
            <p:nvPr/>
          </p:nvGrpSpPr>
          <p:grpSpPr>
            <a:xfrm>
              <a:off x="2070340" y="1521952"/>
              <a:ext cx="5003320" cy="437128"/>
              <a:chOff x="2070340" y="1521952"/>
              <a:chExt cx="5003320" cy="437128"/>
            </a:xfrm>
          </p:grpSpPr>
          <p:sp>
            <p:nvSpPr>
              <p:cNvPr id="34" name="Rectangle 5"/>
              <p:cNvSpPr>
                <a:spLocks noChangeArrowheads="1"/>
              </p:cNvSpPr>
              <p:nvPr/>
            </p:nvSpPr>
            <p:spPr bwMode="gray">
              <a:xfrm>
                <a:off x="2070340" y="1521952"/>
                <a:ext cx="582886" cy="43712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1</a:t>
                </a:r>
                <a:endParaRPr kumimoji="0" lang="en-US" altLang="ja-JP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gray">
              <a:xfrm>
                <a:off x="2705865" y="1521952"/>
                <a:ext cx="4367795" cy="437128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实习计划完成情况总览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70340" y="2103068"/>
              <a:ext cx="5003320" cy="437806"/>
              <a:chOff x="2070340" y="2187007"/>
              <a:chExt cx="5003320" cy="437806"/>
            </a:xfrm>
          </p:grpSpPr>
          <p:sp>
            <p:nvSpPr>
              <p:cNvPr id="32" name="Rectangle 7"/>
              <p:cNvSpPr>
                <a:spLocks noChangeArrowheads="1"/>
              </p:cNvSpPr>
              <p:nvPr/>
            </p:nvSpPr>
            <p:spPr bwMode="gray">
              <a:xfrm>
                <a:off x="2070340" y="2187007"/>
                <a:ext cx="582886" cy="4378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gray">
              <a:xfrm>
                <a:off x="2705866" y="2187007"/>
                <a:ext cx="4367794" cy="437806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实习期间核心产出与总结反思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070340" y="3266656"/>
              <a:ext cx="5003320" cy="437806"/>
              <a:chOff x="2070340" y="3393238"/>
              <a:chExt cx="5003320" cy="437806"/>
            </a:xfrm>
          </p:grpSpPr>
          <p:sp>
            <p:nvSpPr>
              <p:cNvPr id="30" name="Rectangle 7"/>
              <p:cNvSpPr>
                <a:spLocks noChangeArrowheads="1"/>
              </p:cNvSpPr>
              <p:nvPr/>
            </p:nvSpPr>
            <p:spPr bwMode="gray">
              <a:xfrm>
                <a:off x="2070340" y="3393238"/>
                <a:ext cx="582886" cy="437806"/>
              </a:xfrm>
              <a:prstGeom prst="rect">
                <a:avLst/>
              </a:prstGeom>
              <a:solidFill>
                <a:srgbClr val="046A38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" name="Rectangle 8"/>
              <p:cNvSpPr>
                <a:spLocks noChangeArrowheads="1"/>
              </p:cNvSpPr>
              <p:nvPr/>
            </p:nvSpPr>
            <p:spPr bwMode="gray">
              <a:xfrm>
                <a:off x="2705866" y="3393238"/>
                <a:ext cx="4367794" cy="437806"/>
              </a:xfrm>
              <a:prstGeom prst="rect">
                <a:avLst/>
              </a:prstGeom>
              <a:solidFill>
                <a:srgbClr val="046A38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对于公司文化的理解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070340" y="3848450"/>
              <a:ext cx="5003320" cy="436523"/>
              <a:chOff x="2070340" y="4059577"/>
              <a:chExt cx="5003320" cy="436523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gray">
              <a:xfrm>
                <a:off x="2070340" y="4059577"/>
                <a:ext cx="582886" cy="436523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gray">
              <a:xfrm>
                <a:off x="2705866" y="4059577"/>
                <a:ext cx="4367794" cy="436523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对部门</a:t>
                </a: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/</a:t>
                </a: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团队的建议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70340" y="2684862"/>
              <a:ext cx="5003320" cy="437806"/>
              <a:chOff x="2070340" y="2790122"/>
              <a:chExt cx="5003320" cy="437806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gray">
              <a:xfrm>
                <a:off x="2070340" y="2790122"/>
                <a:ext cx="582886" cy="4378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gray">
              <a:xfrm>
                <a:off x="2705866" y="2790122"/>
                <a:ext cx="4367794" cy="437806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lang="zh-CN" altLang="en-US" sz="4800" b="0" kern="1200" dirty="0">
                    <a:solidFill>
                      <a:srgbClr val="5E5E5E"/>
                    </a:solidFill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实习期间的个人成长与收获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222202" y="5548505"/>
            <a:ext cx="19303717" cy="7200049"/>
            <a:chOff x="406567" y="2118170"/>
            <a:chExt cx="8200972" cy="305886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567" y="2118170"/>
              <a:ext cx="8200972" cy="305886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71048" y="2528136"/>
              <a:ext cx="6445788" cy="318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4265" dirty="0">
                  <a:solidFill>
                    <a:srgbClr val="00925F"/>
                  </a:solidFill>
                  <a:latin typeface="OPPOSans B" panose="00020600040101010101" charset="-122"/>
                  <a:ea typeface="OPPOSans B" panose="00020600040101010101" charset="-122"/>
                </a:rPr>
                <a:t>主要项目</a:t>
              </a:r>
              <a:r>
                <a:rPr lang="en-US" altLang="zh-CN" sz="4265" dirty="0">
                  <a:solidFill>
                    <a:srgbClr val="00925F"/>
                  </a:solidFill>
                  <a:latin typeface="OPPOSans B" panose="00020600040101010101" charset="-122"/>
                  <a:ea typeface="OPPOSans B" panose="00020600040101010101" charset="-122"/>
                </a:rPr>
                <a:t>/</a:t>
              </a:r>
              <a:r>
                <a:rPr lang="zh-CN" altLang="en-US" sz="4265" dirty="0">
                  <a:solidFill>
                    <a:srgbClr val="00925F"/>
                  </a:solidFill>
                  <a:latin typeface="OPPOSans B" panose="00020600040101010101" charset="-122"/>
                  <a:ea typeface="OPPOSans B" panose="00020600040101010101" charset="-122"/>
                </a:rPr>
                <a:t>实习经历</a:t>
              </a:r>
              <a:r>
                <a:rPr lang="en-US" altLang="zh-CN" sz="4265" dirty="0">
                  <a:solidFill>
                    <a:srgbClr val="00925F"/>
                  </a:solidFill>
                  <a:latin typeface="OPPOSans B" panose="00020600040101010101" charset="-122"/>
                  <a:ea typeface="OPPOSans B" panose="00020600040101010101" charset="-122"/>
                </a:rPr>
                <a:t>/</a:t>
              </a:r>
              <a:r>
                <a:rPr lang="zh-CN" altLang="en-US" sz="4265" dirty="0">
                  <a:solidFill>
                    <a:srgbClr val="00925F"/>
                  </a:solidFill>
                  <a:latin typeface="OPPOSans B" panose="00020600040101010101" charset="-122"/>
                  <a:ea typeface="OPPOSans B" panose="00020600040101010101" charset="-122"/>
                </a:rPr>
                <a:t>奖励活动</a:t>
              </a:r>
            </a:p>
          </p:txBody>
        </p:sp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843727" y="3007896"/>
              <a:ext cx="7510473" cy="16089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245533" tIns="122768" rIns="245533" bIns="122768"/>
            <a:lstStyle/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defRPr/>
              </a:pPr>
              <a:r>
                <a:rPr lang="zh-CN" altLang="en-US" sz="3200" b="0" dirty="0">
                  <a:solidFill>
                    <a:srgbClr val="FF3300"/>
                  </a:solidFill>
                  <a:latin typeface="OPPOSans R" panose="00020600040101010101" charset="-122"/>
                  <a:ea typeface="OPPOSans R" panose="00020600040101010101" charset="-122"/>
                </a:rPr>
                <a:t>连续帧定位策略</a:t>
              </a:r>
              <a:endParaRPr lang="en-US" altLang="zh-CN" sz="3200" b="0" dirty="0">
                <a:solidFill>
                  <a:srgbClr val="FF3300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defRPr/>
              </a:pPr>
              <a:endParaRPr lang="en-US" altLang="zh-CN" sz="3200" b="0" dirty="0">
                <a:solidFill>
                  <a:srgbClr val="FF3300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defRPr/>
              </a:pPr>
              <a:r>
                <a:rPr lang="zh-CN" altLang="en-US" sz="3200" b="0" dirty="0">
                  <a:solidFill>
                    <a:srgbClr val="FF3300"/>
                  </a:solidFill>
                  <a:latin typeface="OPPOSans R" panose="00020600040101010101" charset="-122"/>
                  <a:ea typeface="OPPOSans R" panose="00020600040101010101" charset="-122"/>
                </a:rPr>
                <a:t>参与第二届自动驾驶重定位比赛（</a:t>
              </a:r>
              <a:r>
                <a:rPr lang="en-US" altLang="zh-CN" sz="3200" b="0" dirty="0">
                  <a:solidFill>
                    <a:srgbClr val="FF3300"/>
                  </a:solidFill>
                  <a:latin typeface="OPPOSans R" panose="00020600040101010101" charset="-122"/>
                  <a:ea typeface="OPPOSans R" panose="00020600040101010101" charset="-122"/>
                </a:rPr>
                <a:t>MLAD Workshop 2021 ICCV)</a:t>
              </a:r>
            </a:p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defRPr/>
              </a:pPr>
              <a:endParaRPr lang="en-US" altLang="zh-CN" sz="3200" dirty="0">
                <a:solidFill>
                  <a:srgbClr val="FF3300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3735" dirty="0"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3735" b="0" dirty="0">
                <a:solidFill>
                  <a:schemeClr val="tx1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3200" dirty="0"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3200" b="0" dirty="0">
                <a:solidFill>
                  <a:schemeClr val="tx1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3200" b="0" dirty="0">
                <a:solidFill>
                  <a:schemeClr val="tx1"/>
                </a:solidFill>
                <a:latin typeface="OPPOSans R" panose="00020600040101010101" charset="-122"/>
                <a:ea typeface="OPPOSans R" panose="00020600040101010101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3200" b="0" dirty="0">
                <a:solidFill>
                  <a:schemeClr val="tx1"/>
                </a:solidFill>
                <a:latin typeface="OPPOSans R" panose="00020600040101010101" charset="-122"/>
                <a:ea typeface="OPPOSans R" panose="00020600040101010101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991685"/>
              </p:ext>
            </p:extLst>
          </p:nvPr>
        </p:nvGraphicFramePr>
        <p:xfrm>
          <a:off x="2724824" y="2997200"/>
          <a:ext cx="18204774" cy="1693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7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5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17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6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姓名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徐佳飞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工号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S9041717</a:t>
                      </a:r>
                      <a:endParaRPr lang="zh-CN" altLang="en-US" sz="3200" dirty="0">
                        <a:latin typeface="OPPOSans R" panose="00020600040101010101" charset="-122"/>
                        <a:ea typeface="OPPOSans R" panose="00020600040101010101" charset="-122"/>
                      </a:endParaRPr>
                    </a:p>
                  </a:txBody>
                  <a:tcPr marL="215037" marR="215037" marT="107520" marB="1075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603"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OPPOSans R" panose="00020600040101010101" charset="-122"/>
                        <a:ea typeface="OPPOSans R" panose="00020600040101010101" charset="-122"/>
                      </a:endParaRP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智能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OPPOSans R" panose="00020600040101010101" charset="-122"/>
                        <a:ea typeface="OPPOSans R" panose="00020600040101010101" charset="-122"/>
                      </a:endParaRP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OPPOSans R" panose="00020600040101010101" charset="-122"/>
                        <a:ea typeface="OPPOSans R" panose="00020600040101010101" charset="-122"/>
                      </a:endParaRPr>
                    </a:p>
                  </a:txBody>
                  <a:tcPr marL="215037" marR="215037" marT="107520" marB="107520" anchor="ctr"/>
                </a:tc>
                <a:extLst>
                  <a:ext uri="{0D108BD9-81ED-4DB2-BD59-A6C34878D82A}">
                    <a16:rowId xmlns:a16="http://schemas.microsoft.com/office/drawing/2014/main" val="2493616341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199814"/>
              </p:ext>
            </p:extLst>
          </p:nvPr>
        </p:nvGraphicFramePr>
        <p:xfrm>
          <a:off x="2724831" y="3853080"/>
          <a:ext cx="18204771" cy="1695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7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5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2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03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77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部门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智能感知与交互研究部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latin typeface="OPPOSans R" panose="00020600040101010101" charset="-122"/>
                          <a:ea typeface="OPPOSans R" panose="00020600040101010101" charset="-122"/>
                        </a:rPr>
                        <a:t>岗位</a:t>
                      </a:r>
                    </a:p>
                  </a:txBody>
                  <a:tcPr marL="215037" marR="215037" marT="107520" marB="107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700" dirty="0">
                          <a:latin typeface="方正兰亭中粗黑_GBK" panose="02000000000000000000" pitchFamily="2" charset="-122"/>
                          <a:ea typeface="方正兰亭中粗黑_GBK" panose="02000000000000000000" pitchFamily="2" charset="-122"/>
                        </a:rPr>
                        <a:t>计算机视觉实习生</a:t>
                      </a:r>
                      <a:endParaRPr lang="en-US" altLang="zh-CN" sz="3700" dirty="0">
                        <a:latin typeface="方正兰亭中粗黑_GBK" panose="02000000000000000000" pitchFamily="2" charset="-122"/>
                        <a:ea typeface="方正兰亭中粗黑_GBK" panose="02000000000000000000" pitchFamily="2" charset="-122"/>
                      </a:endParaRPr>
                    </a:p>
                  </a:txBody>
                  <a:tcPr marL="215037" marR="215037" marT="107520" marB="1075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12"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学校</a:t>
                      </a:r>
                    </a:p>
                  </a:txBody>
                  <a:tcPr marL="215037" marR="215037" marT="107520" marB="107520"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中科院技物所</a:t>
                      </a:r>
                      <a:r>
                        <a:rPr lang="en-US" altLang="zh-CN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/</a:t>
                      </a:r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上海科技大学</a:t>
                      </a:r>
                    </a:p>
                  </a:txBody>
                  <a:tcPr marL="215037" marR="215037" marT="107520" marB="107520"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OPPOSans R" panose="00020600040101010101" charset="-122"/>
                          <a:ea typeface="OPPOSans R" panose="00020600040101010101" charset="-122"/>
                          <a:cs typeface="+mn-cs"/>
                          <a:sym typeface="Helvetica Neue Light"/>
                        </a:rPr>
                        <a:t>专业</a:t>
                      </a:r>
                    </a:p>
                  </a:txBody>
                  <a:tcPr marL="215037" marR="215037" marT="107520" marB="107520"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700" dirty="0">
                          <a:solidFill>
                            <a:schemeClr val="bg1"/>
                          </a:solidFill>
                          <a:latin typeface="方正兰亭中粗黑_GBK" panose="02000000000000000000" pitchFamily="2" charset="-122"/>
                          <a:ea typeface="方正兰亭中粗黑_GBK" panose="02000000000000000000" pitchFamily="2" charset="-122"/>
                        </a:rPr>
                        <a:t>电子科学与技术</a:t>
                      </a:r>
                      <a:endParaRPr lang="en-US" altLang="zh-CN" sz="3700" dirty="0">
                        <a:solidFill>
                          <a:schemeClr val="bg1"/>
                        </a:solidFill>
                        <a:latin typeface="方正兰亭中粗黑_GBK" panose="02000000000000000000" pitchFamily="2" charset="-122"/>
                        <a:ea typeface="方正兰亭中粗黑_GBK" panose="02000000000000000000" pitchFamily="2" charset="-122"/>
                      </a:endParaRPr>
                    </a:p>
                  </a:txBody>
                  <a:tcPr marL="215037" marR="215037" marT="107520" marB="107520" anchor="ctr"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itle 3"/>
          <p:cNvSpPr txBox="1"/>
          <p:nvPr/>
        </p:nvSpPr>
        <p:spPr>
          <a:xfrm>
            <a:off x="2476941" y="1574800"/>
            <a:ext cx="15724800" cy="1207968"/>
          </a:xfrm>
          <a:prstGeom prst="rect">
            <a:avLst/>
          </a:prstGeom>
        </p:spPr>
        <p:txBody>
          <a:bodyPr vert="horz" lIns="24384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</a:defRPr>
            </a:lvl1pPr>
          </a:lstStyle>
          <a:p>
            <a:r>
              <a:rPr lang="zh-CN" altLang="en-US" sz="6400" dirty="0">
                <a:solidFill>
                  <a:srgbClr val="000000"/>
                </a:solidFill>
                <a:latin typeface="OPPOSans B" panose="00020600040101010101" charset="-122"/>
                <a:ea typeface="OPPOSans B" panose="00020600040101010101" charset="-122"/>
              </a:rPr>
              <a:t>个人信息</a:t>
            </a:r>
            <a:endParaRPr lang="en-US" sz="6400" dirty="0">
              <a:latin typeface="OPPOSans B" panose="00020600040101010101" charset="-122"/>
              <a:ea typeface="OPPOSans B" panose="0002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54" y="1574800"/>
            <a:ext cx="1266093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对于公司文化的理解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type="body" sz="quarter" idx="10"/>
          </p:nvPr>
        </p:nvSpPr>
        <p:spPr>
          <a:xfrm>
            <a:off x="497106" y="2077484"/>
            <a:ext cx="22841774" cy="920069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 </a:t>
            </a:r>
            <a:endParaRPr kumimoji="1" lang="en-US" altLang="zh-CN" dirty="0"/>
          </a:p>
          <a:p>
            <a:pPr marL="685800" indent="-685800">
              <a:buFont typeface="Wingdings" pitchFamily="2" charset="2"/>
              <a:buChar char="Ø"/>
            </a:pPr>
            <a:r>
              <a:rPr kumimoji="1" lang="zh-CN" altLang="en-US" dirty="0"/>
              <a:t>本分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做人之准则</a:t>
            </a:r>
            <a:endParaRPr kumimoji="1" lang="en-US" altLang="zh-CN" dirty="0"/>
          </a:p>
          <a:p>
            <a:pPr lvl="1" indent="0">
              <a:buNone/>
            </a:pPr>
            <a:r>
              <a:rPr kumimoji="1" lang="zh-CN" altLang="en-US" sz="2800" dirty="0"/>
              <a:t>隔绝外界压力与诱惑；遇到问题首先求责于己。</a:t>
            </a:r>
            <a:endParaRPr kumimoji="1" lang="en-US" altLang="zh-CN" sz="2800" dirty="0"/>
          </a:p>
          <a:p>
            <a:pPr marL="685800" indent="-685800">
              <a:buFont typeface="Wingdings" pitchFamily="2" charset="2"/>
              <a:buChar char="Ø"/>
            </a:pPr>
            <a:endParaRPr kumimoji="1" lang="en-US" altLang="zh-CN" dirty="0"/>
          </a:p>
          <a:p>
            <a:pPr marL="685800" indent="-685800">
              <a:buFont typeface="Wingdings" pitchFamily="2" charset="2"/>
              <a:buChar char="Ø"/>
            </a:pPr>
            <a:r>
              <a:rPr kumimoji="1" lang="zh-CN" altLang="en-US" dirty="0"/>
              <a:t>追求卓越</a:t>
            </a:r>
            <a:endParaRPr kumimoji="1" lang="en-US" altLang="zh-CN" dirty="0"/>
          </a:p>
          <a:p>
            <a:pPr lvl="1" indent="0">
              <a:buNone/>
            </a:pPr>
            <a:r>
              <a:rPr kumimoji="1" lang="zh-CN" altLang="en-US" sz="2800" dirty="0"/>
              <a:t>选择一个方向一个点，将其做到极致。</a:t>
            </a:r>
            <a:endParaRPr kumimoji="1" lang="en-US" altLang="zh-CN" sz="2800" dirty="0"/>
          </a:p>
          <a:p>
            <a:pPr lvl="1" indent="0">
              <a:buNone/>
            </a:pPr>
            <a:endParaRPr kumimoji="1" lang="en-US" altLang="zh-CN" sz="3200" dirty="0"/>
          </a:p>
          <a:p>
            <a:pPr marL="685800" lvl="0" indent="-685800">
              <a:buFont typeface="Wingdings" pitchFamily="2" charset="2"/>
              <a:buChar char="Ø"/>
            </a:pPr>
            <a:r>
              <a:rPr kumimoji="1" lang="zh-CN" altLang="en-US" dirty="0"/>
              <a:t>结果导向</a:t>
            </a:r>
            <a:endParaRPr kumimoji="1" lang="en-US" altLang="zh-CN" dirty="0"/>
          </a:p>
          <a:p>
            <a:pPr lvl="1" indent="0">
              <a:buNone/>
            </a:pPr>
            <a:r>
              <a:rPr kumimoji="1" lang="zh-CN" altLang="en-US" sz="2400" dirty="0"/>
              <a:t>以终为始，才能朝着指定的目标前进，最终达到想要的结果，多将问题抛出来，讨论帮忙。</a:t>
            </a:r>
            <a:endParaRPr kumimoji="1" lang="en-US" altLang="zh-CN" sz="2400" dirty="0"/>
          </a:p>
          <a:p>
            <a:pPr lvl="1" indent="0">
              <a:buNone/>
            </a:pPr>
            <a:endParaRPr kumimoji="1" lang="en-US" altLang="zh-CN" sz="3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76506" y="3488706"/>
            <a:ext cx="21388550" cy="7886430"/>
            <a:chOff x="2070340" y="1521952"/>
            <a:chExt cx="5003320" cy="2763021"/>
          </a:xfrm>
        </p:grpSpPr>
        <p:grpSp>
          <p:nvGrpSpPr>
            <p:cNvPr id="21" name="组合 20"/>
            <p:cNvGrpSpPr/>
            <p:nvPr/>
          </p:nvGrpSpPr>
          <p:grpSpPr>
            <a:xfrm>
              <a:off x="2070340" y="1521952"/>
              <a:ext cx="5003320" cy="437128"/>
              <a:chOff x="2070340" y="1521952"/>
              <a:chExt cx="5003320" cy="437128"/>
            </a:xfrm>
          </p:grpSpPr>
          <p:sp>
            <p:nvSpPr>
              <p:cNvPr id="34" name="Rectangle 5"/>
              <p:cNvSpPr>
                <a:spLocks noChangeArrowheads="1"/>
              </p:cNvSpPr>
              <p:nvPr/>
            </p:nvSpPr>
            <p:spPr bwMode="gray">
              <a:xfrm>
                <a:off x="2070340" y="1521952"/>
                <a:ext cx="582886" cy="43712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1</a:t>
                </a:r>
                <a:endParaRPr kumimoji="0" lang="en-US" altLang="ja-JP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gray">
              <a:xfrm>
                <a:off x="2705865" y="1521952"/>
                <a:ext cx="4367795" cy="437128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实习计划完成情况总览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70340" y="2103068"/>
              <a:ext cx="5003320" cy="437806"/>
              <a:chOff x="2070340" y="2187007"/>
              <a:chExt cx="5003320" cy="437806"/>
            </a:xfrm>
          </p:grpSpPr>
          <p:sp>
            <p:nvSpPr>
              <p:cNvPr id="32" name="Rectangle 7"/>
              <p:cNvSpPr>
                <a:spLocks noChangeArrowheads="1"/>
              </p:cNvSpPr>
              <p:nvPr/>
            </p:nvSpPr>
            <p:spPr bwMode="gray">
              <a:xfrm>
                <a:off x="2070340" y="2187007"/>
                <a:ext cx="582886" cy="4378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gray">
              <a:xfrm>
                <a:off x="2705866" y="2187007"/>
                <a:ext cx="4367794" cy="437806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实习期间核心产出与总结反思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070340" y="3266656"/>
              <a:ext cx="5003320" cy="437806"/>
              <a:chOff x="2070340" y="3393238"/>
              <a:chExt cx="5003320" cy="437806"/>
            </a:xfrm>
          </p:grpSpPr>
          <p:sp>
            <p:nvSpPr>
              <p:cNvPr id="30" name="Rectangle 7"/>
              <p:cNvSpPr>
                <a:spLocks noChangeArrowheads="1"/>
              </p:cNvSpPr>
              <p:nvPr/>
            </p:nvSpPr>
            <p:spPr bwMode="gray">
              <a:xfrm>
                <a:off x="2070340" y="3393238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" name="Rectangle 8"/>
              <p:cNvSpPr>
                <a:spLocks noChangeArrowheads="1"/>
              </p:cNvSpPr>
              <p:nvPr/>
            </p:nvSpPr>
            <p:spPr bwMode="gray">
              <a:xfrm>
                <a:off x="2705866" y="3393238"/>
                <a:ext cx="4367794" cy="437806"/>
              </a:xfrm>
              <a:prstGeom prst="rect">
                <a:avLst/>
              </a:prstGeom>
              <a:noFill/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对于公司文化的理解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070340" y="3848450"/>
              <a:ext cx="5003320" cy="436523"/>
              <a:chOff x="2070340" y="4059577"/>
              <a:chExt cx="5003320" cy="436523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gray">
              <a:xfrm>
                <a:off x="2070340" y="4059577"/>
                <a:ext cx="582886" cy="436523"/>
              </a:xfrm>
              <a:prstGeom prst="rect">
                <a:avLst/>
              </a:prstGeom>
              <a:solidFill>
                <a:srgbClr val="046A38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gray">
              <a:xfrm>
                <a:off x="2705866" y="4059577"/>
                <a:ext cx="4367794" cy="436523"/>
              </a:xfrm>
              <a:prstGeom prst="rect">
                <a:avLst/>
              </a:prstGeom>
              <a:solidFill>
                <a:srgbClr val="046A38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对部门</a:t>
                </a: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/</a:t>
                </a: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团队的建议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70340" y="2684862"/>
              <a:ext cx="5003320" cy="437806"/>
              <a:chOff x="2070340" y="2790122"/>
              <a:chExt cx="5003320" cy="437806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gray">
              <a:xfrm>
                <a:off x="2070340" y="2790122"/>
                <a:ext cx="582886" cy="4378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gray">
              <a:xfrm>
                <a:off x="2705866" y="2790122"/>
                <a:ext cx="4367794" cy="437806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lang="zh-CN" altLang="en-US" sz="4800" b="0" kern="1200" dirty="0">
                    <a:solidFill>
                      <a:srgbClr val="5E5E5E"/>
                    </a:solidFill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实习期间的个人成长与收获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对部门</a:t>
            </a:r>
            <a:r>
              <a:rPr kumimoji="1" lang="en-US" altLang="zh-CN" dirty="0"/>
              <a:t>/</a:t>
            </a:r>
            <a:r>
              <a:rPr kumimoji="1" lang="zh-CN" altLang="en-US" dirty="0"/>
              <a:t>团队的建议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76506" y="3765175"/>
          <a:ext cx="22531729" cy="5342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3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17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35742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序号</a:t>
                      </a:r>
                    </a:p>
                  </a:txBody>
                  <a:tcPr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问题</a:t>
                      </a:r>
                    </a:p>
                  </a:txBody>
                  <a:tcPr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建议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/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改进方案</a:t>
                      </a:r>
                    </a:p>
                  </a:txBody>
                  <a:tcPr anchor="ctr"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5742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1</a:t>
                      </a:r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5742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2</a:t>
                      </a:r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5742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3</a:t>
                      </a:r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评委提问与点评</a:t>
            </a:r>
          </a:p>
        </p:txBody>
      </p:sp>
      <p:pic>
        <p:nvPicPr>
          <p:cNvPr id="7" name="Picture 2" descr="\\172.16.103.13\hr_人力资源变革项目文档\9.0 其他\PPT图片素材\圆桌会议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0909" y="3423684"/>
            <a:ext cx="11772365" cy="8829276"/>
          </a:xfrm>
          <a:prstGeom prst="rect">
            <a:avLst/>
          </a:prstGeom>
          <a:noFill/>
          <a:effectLst>
            <a:softEdge rad="635000"/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76506" y="3488706"/>
            <a:ext cx="21388550" cy="7886430"/>
            <a:chOff x="2070340" y="1521952"/>
            <a:chExt cx="5003320" cy="2763021"/>
          </a:xfrm>
        </p:grpSpPr>
        <p:grpSp>
          <p:nvGrpSpPr>
            <p:cNvPr id="21" name="组合 20"/>
            <p:cNvGrpSpPr/>
            <p:nvPr/>
          </p:nvGrpSpPr>
          <p:grpSpPr>
            <a:xfrm>
              <a:off x="2070340" y="1521952"/>
              <a:ext cx="5003320" cy="437128"/>
              <a:chOff x="2070340" y="1521952"/>
              <a:chExt cx="5003320" cy="437128"/>
            </a:xfrm>
          </p:grpSpPr>
          <p:sp>
            <p:nvSpPr>
              <p:cNvPr id="34" name="Rectangle 5"/>
              <p:cNvSpPr>
                <a:spLocks noChangeArrowheads="1"/>
              </p:cNvSpPr>
              <p:nvPr/>
            </p:nvSpPr>
            <p:spPr bwMode="gray">
              <a:xfrm>
                <a:off x="2070340" y="1521952"/>
                <a:ext cx="582886" cy="437128"/>
              </a:xfrm>
              <a:prstGeom prst="rect">
                <a:avLst/>
              </a:prstGeom>
              <a:solidFill>
                <a:srgbClr val="046A38"/>
              </a:solidFill>
              <a:ln w="9525" algn="ctr">
                <a:solidFill>
                  <a:srgbClr val="00925F"/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1</a:t>
                </a:r>
                <a:endParaRPr kumimoji="0" lang="en-US" altLang="ja-JP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gray">
              <a:xfrm>
                <a:off x="2705865" y="1521952"/>
                <a:ext cx="4367795" cy="437128"/>
              </a:xfrm>
              <a:prstGeom prst="rect">
                <a:avLst/>
              </a:prstGeom>
              <a:solidFill>
                <a:srgbClr val="046A38"/>
              </a:solidFill>
              <a:ln w="6350" algn="ctr">
                <a:solidFill>
                  <a:srgbClr val="00925F"/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实习计划完成情况总览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70340" y="2103068"/>
              <a:ext cx="5003320" cy="437806"/>
              <a:chOff x="2070340" y="2187007"/>
              <a:chExt cx="5003320" cy="437806"/>
            </a:xfrm>
          </p:grpSpPr>
          <p:sp>
            <p:nvSpPr>
              <p:cNvPr id="32" name="Rectangle 7"/>
              <p:cNvSpPr>
                <a:spLocks noChangeArrowheads="1"/>
              </p:cNvSpPr>
              <p:nvPr/>
            </p:nvSpPr>
            <p:spPr bwMode="gray">
              <a:xfrm>
                <a:off x="2070340" y="2187007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gray">
              <a:xfrm>
                <a:off x="2705866" y="2187007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实习期间核心产出与总结反思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070340" y="3266656"/>
              <a:ext cx="5003320" cy="437806"/>
              <a:chOff x="2070340" y="3393238"/>
              <a:chExt cx="5003320" cy="437806"/>
            </a:xfrm>
          </p:grpSpPr>
          <p:sp>
            <p:nvSpPr>
              <p:cNvPr id="30" name="Rectangle 7"/>
              <p:cNvSpPr>
                <a:spLocks noChangeArrowheads="1"/>
              </p:cNvSpPr>
              <p:nvPr/>
            </p:nvSpPr>
            <p:spPr bwMode="gray">
              <a:xfrm>
                <a:off x="2070340" y="3393238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" name="Rectangle 8"/>
              <p:cNvSpPr>
                <a:spLocks noChangeArrowheads="1"/>
              </p:cNvSpPr>
              <p:nvPr/>
            </p:nvSpPr>
            <p:spPr bwMode="gray">
              <a:xfrm>
                <a:off x="2705866" y="3393238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对于公司文化的理解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070340" y="3848450"/>
              <a:ext cx="5003320" cy="436523"/>
              <a:chOff x="2070340" y="4059577"/>
              <a:chExt cx="5003320" cy="436523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gray">
              <a:xfrm>
                <a:off x="2070340" y="4059577"/>
                <a:ext cx="582886" cy="436523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gray">
              <a:xfrm>
                <a:off x="2705866" y="4059577"/>
                <a:ext cx="4367794" cy="436523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对部门</a:t>
                </a: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/</a:t>
                </a: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团队的建议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70340" y="2684862"/>
              <a:ext cx="5003320" cy="437806"/>
              <a:chOff x="2070340" y="2790122"/>
              <a:chExt cx="5003320" cy="437806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gray">
              <a:xfrm>
                <a:off x="2070340" y="2790122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gray">
              <a:xfrm>
                <a:off x="2705866" y="2790122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lang="zh-CN" altLang="en-US" sz="4800" b="0" kern="1200" dirty="0">
                    <a:solidFill>
                      <a:srgbClr val="5E5E5E"/>
                    </a:solidFill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实习期间的个人成长与收获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376184"/>
              </p:ext>
            </p:extLst>
          </p:nvPr>
        </p:nvGraphicFramePr>
        <p:xfrm>
          <a:off x="776503" y="3532033"/>
          <a:ext cx="22477943" cy="60960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11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6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086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实习计划与目标</a:t>
                      </a:r>
                    </a:p>
                  </a:txBody>
                  <a:tcPr anchor="ctr">
                    <a:solidFill>
                      <a:srgbClr val="046A3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完成情况</a:t>
                      </a:r>
                    </a:p>
                  </a:txBody>
                  <a:tcPr anchor="ctr">
                    <a:solidFill>
                      <a:srgbClr val="046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目标一：</a:t>
                      </a:r>
                      <a:r>
                        <a:rPr lang="zh-CN" altLang="en-GB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熟悉</a:t>
                      </a:r>
                      <a:r>
                        <a:rPr lang="zh-CN" altLang="en-US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了解</a:t>
                      </a:r>
                      <a:r>
                        <a:rPr lang="en-US" altLang="zh-CN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SLAM</a:t>
                      </a:r>
                      <a:r>
                        <a:rPr lang="zh-CN" altLang="en-US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，调研视觉定位相关方法</a:t>
                      </a:r>
                      <a:endParaRPr lang="en-GB" altLang="zh-CN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已完成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目标二：</a:t>
                      </a:r>
                      <a:r>
                        <a:rPr lang="zh-CN" altLang="en-GB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熟悉</a:t>
                      </a:r>
                      <a:r>
                        <a:rPr lang="zh-CN" altLang="en-US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掌握组内原有视觉定位方法代码</a:t>
                      </a:r>
                      <a:endParaRPr lang="en-GB" altLang="zh-CN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已完成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marL="0" marR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目标三：</a:t>
                      </a:r>
                      <a:r>
                        <a:rPr lang="zh-CN" altLang="en-GB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参与</a:t>
                      </a:r>
                      <a:r>
                        <a:rPr lang="en-US" altLang="zh-CN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ICCV</a:t>
                      </a:r>
                      <a:r>
                        <a:rPr lang="zh-CN" altLang="en-US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自动驾驶比赛</a:t>
                      </a:r>
                      <a:endParaRPr lang="en-GB" altLang="zh-CN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已完成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rgbClr val="5E5E5E"/>
                          </a:solidFill>
                          <a:latin typeface="OPPOSans M" panose="00020600040101010101" charset="-122"/>
                          <a:ea typeface="OPPOSans M" panose="00020600040101010101" charset="-122"/>
                        </a:rPr>
                        <a:t>……</a:t>
                      </a:r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algn="l"/>
                      <a:endParaRPr lang="zh-CN" altLang="en-US" sz="240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0866">
                <a:tc>
                  <a:txBody>
                    <a:bodyPr/>
                    <a:lstStyle/>
                    <a:p>
                      <a:pPr algn="l"/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2400" dirty="0">
                        <a:solidFill>
                          <a:srgbClr val="5E5E5E"/>
                        </a:solidFill>
                        <a:latin typeface="OPPOSans M" panose="00020600040101010101" charset="-122"/>
                        <a:ea typeface="OPPOSans M" panose="00020600040101010101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实习计划完成情况总览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76506" y="11365012"/>
            <a:ext cx="15568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defTabSz="457200" hangingPunct="1"/>
            <a:r>
              <a:rPr lang="zh-CN" altLang="en-US" sz="2400" b="0" kern="120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  <a:cs typeface="+mn-cs"/>
              </a:rPr>
              <a:t>注：</a:t>
            </a:r>
            <a:endParaRPr lang="en-US" altLang="zh-CN" sz="2400" b="0" kern="1200" dirty="0">
              <a:solidFill>
                <a:srgbClr val="5E5E5E"/>
              </a:solidFill>
              <a:latin typeface="OPPOSans M" panose="00020600040101010101" charset="-122"/>
              <a:ea typeface="OPPOSans M" panose="00020600040101010101" charset="-122"/>
              <a:cs typeface="+mn-cs"/>
            </a:endParaRPr>
          </a:p>
          <a:p>
            <a:pPr lvl="0" algn="l" defTabSz="457200" hangingPunct="1"/>
            <a:r>
              <a:rPr lang="en-US" altLang="zh-CN" sz="2400" b="0" kern="120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  <a:cs typeface="+mn-cs"/>
              </a:rPr>
              <a:t>1.</a:t>
            </a:r>
            <a:r>
              <a:rPr lang="zh-CN" altLang="en-US" sz="2400" b="0" kern="120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  <a:cs typeface="+mn-cs"/>
              </a:rPr>
              <a:t>完成情况共分为：已完成，部分完成，未完成，正常进行中，延期，调整，未开展及其他。</a:t>
            </a:r>
            <a:endParaRPr lang="en-US" altLang="zh-CN" sz="2400" b="0" kern="1200" dirty="0">
              <a:solidFill>
                <a:srgbClr val="5E5E5E"/>
              </a:solidFill>
              <a:latin typeface="OPPOSans M" panose="00020600040101010101" charset="-122"/>
              <a:ea typeface="OPPOSans M" panose="00020600040101010101" charset="-122"/>
              <a:cs typeface="+mn-cs"/>
            </a:endParaRPr>
          </a:p>
          <a:p>
            <a:pPr lvl="0" algn="l" defTabSz="457200" hangingPunct="1"/>
            <a:r>
              <a:rPr lang="en-US" altLang="zh-CN" sz="2400" b="0" kern="120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  <a:cs typeface="+mn-cs"/>
              </a:rPr>
              <a:t>2.</a:t>
            </a:r>
            <a:r>
              <a:rPr lang="zh-CN" altLang="en-US" sz="2400" b="0" kern="120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  <a:cs typeface="+mn-cs"/>
              </a:rPr>
              <a:t>针对</a:t>
            </a:r>
            <a:r>
              <a:rPr lang="en-US" altLang="zh-CN" sz="2400" b="0" kern="120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  <a:cs typeface="+mn-cs"/>
              </a:rPr>
              <a:t>“</a:t>
            </a:r>
            <a:r>
              <a:rPr lang="zh-CN" altLang="en-US" sz="2400" b="0" kern="120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  <a:cs typeface="+mn-cs"/>
              </a:rPr>
              <a:t>未完成</a:t>
            </a:r>
            <a:r>
              <a:rPr lang="en-US" altLang="zh-CN" sz="2400" b="0" kern="120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  <a:cs typeface="+mn-cs"/>
              </a:rPr>
              <a:t>”</a:t>
            </a:r>
            <a:r>
              <a:rPr lang="zh-CN" altLang="en-US" sz="2400" b="0" kern="1200" dirty="0">
                <a:solidFill>
                  <a:srgbClr val="5E5E5E"/>
                </a:solidFill>
                <a:latin typeface="OPPOSans M" panose="00020600040101010101" charset="-122"/>
                <a:ea typeface="OPPOSans M" panose="00020600040101010101" charset="-122"/>
                <a:cs typeface="+mn-cs"/>
              </a:rPr>
              <a:t>的目标需要明确具体原因。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76506" y="3488706"/>
            <a:ext cx="21388550" cy="7886430"/>
            <a:chOff x="2070340" y="1521952"/>
            <a:chExt cx="5003320" cy="2763021"/>
          </a:xfrm>
        </p:grpSpPr>
        <p:grpSp>
          <p:nvGrpSpPr>
            <p:cNvPr id="21" name="组合 20"/>
            <p:cNvGrpSpPr/>
            <p:nvPr/>
          </p:nvGrpSpPr>
          <p:grpSpPr>
            <a:xfrm>
              <a:off x="2070340" y="1521952"/>
              <a:ext cx="5003320" cy="437128"/>
              <a:chOff x="2070340" y="1521952"/>
              <a:chExt cx="5003320" cy="437128"/>
            </a:xfrm>
          </p:grpSpPr>
          <p:sp>
            <p:nvSpPr>
              <p:cNvPr id="34" name="Rectangle 5"/>
              <p:cNvSpPr>
                <a:spLocks noChangeArrowheads="1"/>
              </p:cNvSpPr>
              <p:nvPr/>
            </p:nvSpPr>
            <p:spPr bwMode="gray">
              <a:xfrm>
                <a:off x="2070340" y="1521952"/>
                <a:ext cx="582886" cy="43712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1</a:t>
                </a:r>
                <a:endParaRPr kumimoji="0" lang="en-US" altLang="ja-JP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gray">
              <a:xfrm>
                <a:off x="2705865" y="1521952"/>
                <a:ext cx="4367795" cy="437128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实习计划完成情况总览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70340" y="2103068"/>
              <a:ext cx="5003320" cy="437806"/>
              <a:chOff x="2070340" y="2187007"/>
              <a:chExt cx="5003320" cy="437806"/>
            </a:xfrm>
          </p:grpSpPr>
          <p:sp>
            <p:nvSpPr>
              <p:cNvPr id="32" name="Rectangle 7"/>
              <p:cNvSpPr>
                <a:spLocks noChangeArrowheads="1"/>
              </p:cNvSpPr>
              <p:nvPr/>
            </p:nvSpPr>
            <p:spPr bwMode="gray">
              <a:xfrm>
                <a:off x="2070340" y="2187007"/>
                <a:ext cx="582886" cy="437806"/>
              </a:xfrm>
              <a:prstGeom prst="rect">
                <a:avLst/>
              </a:prstGeom>
              <a:solidFill>
                <a:srgbClr val="046A38"/>
              </a:solidFill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gray">
              <a:xfrm>
                <a:off x="2705866" y="2187007"/>
                <a:ext cx="4367794" cy="437806"/>
              </a:xfrm>
              <a:prstGeom prst="rect">
                <a:avLst/>
              </a:prstGeom>
              <a:solidFill>
                <a:srgbClr val="046A38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实习期间核心产出与总结反思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070340" y="3266656"/>
              <a:ext cx="5003320" cy="437806"/>
              <a:chOff x="2070340" y="3393238"/>
              <a:chExt cx="5003320" cy="437806"/>
            </a:xfrm>
          </p:grpSpPr>
          <p:sp>
            <p:nvSpPr>
              <p:cNvPr id="30" name="Rectangle 7"/>
              <p:cNvSpPr>
                <a:spLocks noChangeArrowheads="1"/>
              </p:cNvSpPr>
              <p:nvPr/>
            </p:nvSpPr>
            <p:spPr bwMode="gray">
              <a:xfrm>
                <a:off x="2070340" y="3393238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" name="Rectangle 8"/>
              <p:cNvSpPr>
                <a:spLocks noChangeArrowheads="1"/>
              </p:cNvSpPr>
              <p:nvPr/>
            </p:nvSpPr>
            <p:spPr bwMode="gray">
              <a:xfrm>
                <a:off x="2705866" y="3393238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对于公司文化的理解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070340" y="3848450"/>
              <a:ext cx="5003320" cy="436523"/>
              <a:chOff x="2070340" y="4059577"/>
              <a:chExt cx="5003320" cy="436523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gray">
              <a:xfrm>
                <a:off x="2070340" y="4059577"/>
                <a:ext cx="582886" cy="436523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gray">
              <a:xfrm>
                <a:off x="2705866" y="4059577"/>
                <a:ext cx="4367794" cy="436523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对部门</a:t>
                </a: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/</a:t>
                </a: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团队的建议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70340" y="2684862"/>
              <a:ext cx="5003320" cy="437806"/>
              <a:chOff x="2070340" y="2790122"/>
              <a:chExt cx="5003320" cy="437806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gray">
              <a:xfrm>
                <a:off x="2070340" y="2790122"/>
                <a:ext cx="582886" cy="437806"/>
              </a:xfrm>
              <a:prstGeom prst="rect">
                <a:avLst/>
              </a:prstGeom>
              <a:noFill/>
              <a:ln w="9525" algn="ctr">
                <a:solidFill>
                  <a:srgbClr val="FFFFFF">
                    <a:lumMod val="65000"/>
                  </a:srgbClr>
                </a:solidFill>
                <a:miter lim="800000"/>
              </a:ln>
              <a:effectLst>
                <a:outerShdw dist="35921" dir="2700000" algn="ctr" rotWithShape="0">
                  <a:srgbClr val="FFFFFF"/>
                </a:outerShdw>
              </a:effectLst>
            </p:spPr>
            <p:txBody>
              <a:bodyPr wrap="none" lIns="118800" rIns="4572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OPPOSans M" panose="00020600040101010101" charset="-122"/>
                    <a:ea typeface="OPPOSans M" panose="00020600040101010101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gray">
              <a:xfrm>
                <a:off x="2705866" y="2790122"/>
                <a:ext cx="4367794" cy="43780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FFFFFF">
                    <a:lumMod val="65000"/>
                  </a:srgbClr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4572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r>
                  <a:rPr lang="zh-CN" altLang="en-US" sz="4800" b="0" kern="1200" dirty="0">
                    <a:solidFill>
                      <a:srgbClr val="5E5E5E"/>
                    </a:solidFill>
                    <a:latin typeface="OPPOSans M" panose="00020600040101010101" charset="-122"/>
                    <a:ea typeface="OPPOSans M" panose="00020600040101010101" charset="-122"/>
                    <a:cs typeface="+mn-cs"/>
                  </a:rPr>
                  <a:t>实习期间的个人成长与收获</a:t>
                </a:r>
                <a:endPara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OPPOSans M" panose="00020600040101010101" charset="-122"/>
                  <a:ea typeface="OPPOSans M" panose="00020600040101010101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实习期间核心产出与总结反思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type="body" sz="quarter" idx="10"/>
          </p:nvPr>
        </p:nvSpPr>
        <p:spPr>
          <a:xfrm>
            <a:off x="776506" y="3298180"/>
            <a:ext cx="22841774" cy="9200693"/>
          </a:xfrm>
        </p:spPr>
        <p:txBody>
          <a:bodyPr/>
          <a:lstStyle/>
          <a:p>
            <a:r>
              <a:rPr kumimoji="1" lang="en-US" altLang="zh-CN" dirty="0">
                <a:sym typeface="Wingdings" panose="05000000000000000000"/>
              </a:rPr>
              <a:t>OUTLINE</a:t>
            </a:r>
            <a:r>
              <a:rPr kumimoji="1" lang="zh-CN" altLang="en-US" dirty="0">
                <a:sym typeface="Wingdings" panose="05000000000000000000"/>
              </a:rPr>
              <a:t>：</a:t>
            </a:r>
          </a:p>
          <a:p>
            <a:r>
              <a:rPr kumimoji="1" lang="en-US" altLang="zh-CN" sz="3200" dirty="0">
                <a:sym typeface="Wingdings" panose="05000000000000000000"/>
              </a:rPr>
              <a:t>1</a:t>
            </a:r>
            <a:r>
              <a:rPr kumimoji="1" lang="zh-CN" altLang="en-US" sz="3200" dirty="0">
                <a:sym typeface="Wingdings" panose="05000000000000000000"/>
              </a:rPr>
              <a:t>、背景</a:t>
            </a:r>
          </a:p>
          <a:p>
            <a:r>
              <a:rPr kumimoji="1" lang="en-US" altLang="zh-CN" sz="3200" dirty="0">
                <a:sym typeface="Wingdings" panose="05000000000000000000"/>
              </a:rPr>
              <a:t>2</a:t>
            </a:r>
            <a:r>
              <a:rPr kumimoji="1" lang="zh-CN" altLang="en-US" sz="3200" dirty="0">
                <a:sym typeface="Wingdings" panose="05000000000000000000"/>
              </a:rPr>
              <a:t>、工作开展思路</a:t>
            </a:r>
          </a:p>
          <a:p>
            <a:r>
              <a:rPr kumimoji="1" lang="en-US" altLang="zh-CN" sz="3200" dirty="0">
                <a:sym typeface="Wingdings" panose="05000000000000000000"/>
              </a:rPr>
              <a:t>3</a:t>
            </a:r>
            <a:r>
              <a:rPr kumimoji="1" lang="zh-CN" altLang="en-US" sz="3200" dirty="0">
                <a:sym typeface="Wingdings" panose="05000000000000000000"/>
              </a:rPr>
              <a:t>、完成情况</a:t>
            </a:r>
          </a:p>
          <a:p>
            <a:r>
              <a:rPr kumimoji="1" lang="en-US" altLang="zh-CN" sz="3200" dirty="0">
                <a:sym typeface="Wingdings" panose="05000000000000000000"/>
              </a:rPr>
              <a:t>4</a:t>
            </a:r>
            <a:r>
              <a:rPr kumimoji="1" lang="zh-CN" altLang="en-US" sz="3200" dirty="0">
                <a:sym typeface="Wingdings" panose="05000000000000000000"/>
              </a:rPr>
              <a:t>、工作中的亮点</a:t>
            </a:r>
          </a:p>
          <a:p>
            <a:r>
              <a:rPr kumimoji="1" lang="en-US" altLang="zh-CN" sz="3200" dirty="0">
                <a:sym typeface="Wingdings" panose="05000000000000000000"/>
              </a:rPr>
              <a:t>5</a:t>
            </a:r>
            <a:r>
              <a:rPr kumimoji="1" lang="zh-CN" altLang="en-US" sz="3200" dirty="0">
                <a:sym typeface="Wingdings" panose="05000000000000000000"/>
              </a:rPr>
              <a:t>、经验总结及待改善</a:t>
            </a:r>
            <a:r>
              <a:rPr kumimoji="1" lang="en-US" altLang="zh-CN" sz="3200" dirty="0">
                <a:sym typeface="Wingdings" panose="05000000000000000000"/>
              </a:rPr>
              <a:t>/</a:t>
            </a:r>
            <a:r>
              <a:rPr kumimoji="1" lang="zh-CN" altLang="en-US" sz="3200" dirty="0">
                <a:sym typeface="Wingdings" panose="05000000000000000000"/>
              </a:rPr>
              <a:t>提升方向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type="body" sz="quarter" idx="10"/>
          </p:nvPr>
        </p:nvSpPr>
        <p:spPr>
          <a:xfrm>
            <a:off x="1188222" y="1917430"/>
            <a:ext cx="8470415" cy="190659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3200" b="1" dirty="0"/>
              <a:t>视觉定位是指，在大尺度场景下，已知环境地图，给定任意一张图片，计算出该图片对应的位姿（</a:t>
            </a:r>
            <a:r>
              <a:rPr lang="en-US" altLang="zh-CN" sz="3200" b="1" dirty="0"/>
              <a:t>6</a:t>
            </a:r>
            <a:r>
              <a:rPr lang="en" altLang="zh-CN" sz="3200" b="1" dirty="0"/>
              <a:t>DoF</a:t>
            </a:r>
            <a:r>
              <a:rPr lang="zh-CN" altLang="en" sz="3200" b="1" dirty="0"/>
              <a:t>）</a:t>
            </a:r>
            <a:r>
              <a:rPr lang="zh-CN" altLang="en-US" sz="3200" dirty="0"/>
              <a:t>。</a:t>
            </a:r>
            <a:endParaRPr kumimoji="1" lang="en-US" altLang="zh-CN" sz="2800" dirty="0">
              <a:latin typeface="+mn-lt"/>
              <a:sym typeface="Wingdings" panose="0500000000000000000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79E9584-AF55-6A4F-9F3A-D1BDD38E6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7945" y="8180073"/>
            <a:ext cx="7723423" cy="45565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8D2A01D-67AC-744D-A4C7-BD5EF185A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7946" y="1701209"/>
            <a:ext cx="7723423" cy="4245624"/>
          </a:xfrm>
          <a:prstGeom prst="rect">
            <a:avLst/>
          </a:prstGeom>
        </p:spPr>
      </p:pic>
      <p:sp>
        <p:nvSpPr>
          <p:cNvPr id="14" name="箭头: 虚尾 21">
            <a:extLst>
              <a:ext uri="{FF2B5EF4-FFF2-40B4-BE49-F238E27FC236}">
                <a16:creationId xmlns:a16="http://schemas.microsoft.com/office/drawing/2014/main" id="{9E9F66BF-E9F3-F142-A5B4-42072766F58A}"/>
              </a:ext>
            </a:extLst>
          </p:cNvPr>
          <p:cNvSpPr/>
          <p:nvPr/>
        </p:nvSpPr>
        <p:spPr>
          <a:xfrm rot="5400000">
            <a:off x="16745230" y="6657778"/>
            <a:ext cx="1808850" cy="811351"/>
          </a:xfrm>
          <a:prstGeom prst="stripedRightArrow">
            <a:avLst/>
          </a:prstGeom>
          <a:solidFill>
            <a:srgbClr val="2DC84D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D7B183-7A7D-C642-85B3-7791FFCC6B7A}"/>
              </a:ext>
            </a:extLst>
          </p:cNvPr>
          <p:cNvSpPr/>
          <p:nvPr/>
        </p:nvSpPr>
        <p:spPr>
          <a:xfrm>
            <a:off x="2396611" y="4287910"/>
            <a:ext cx="2215378" cy="72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normalizeH="0" baseline="0" dirty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rPr>
              <a:t>目的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2A0BF9-0144-AA49-85F0-B74338BC1922}"/>
              </a:ext>
            </a:extLst>
          </p:cNvPr>
          <p:cNvSpPr/>
          <p:nvPr/>
        </p:nvSpPr>
        <p:spPr>
          <a:xfrm>
            <a:off x="2396611" y="6702050"/>
            <a:ext cx="2215378" cy="72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normalizeH="0" baseline="0" dirty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rPr>
              <a:t>优势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2D4033-781F-2D41-9DB1-1F3D7014601A}"/>
              </a:ext>
            </a:extLst>
          </p:cNvPr>
          <p:cNvSpPr/>
          <p:nvPr/>
        </p:nvSpPr>
        <p:spPr>
          <a:xfrm>
            <a:off x="2475242" y="9192539"/>
            <a:ext cx="2215378" cy="72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normalizeH="0" baseline="0" dirty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rPr>
              <a:t>方法</a:t>
            </a: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AA59696F-A930-5245-94EA-C74645823C83}"/>
              </a:ext>
            </a:extLst>
          </p:cNvPr>
          <p:cNvSpPr/>
          <p:nvPr/>
        </p:nvSpPr>
        <p:spPr>
          <a:xfrm>
            <a:off x="6049455" y="8225030"/>
            <a:ext cx="1016000" cy="2692400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A69C90-DF62-D94D-BB9C-B55889C26E18}"/>
              </a:ext>
            </a:extLst>
          </p:cNvPr>
          <p:cNvSpPr txBox="1"/>
          <p:nvPr/>
        </p:nvSpPr>
        <p:spPr>
          <a:xfrm>
            <a:off x="7751255" y="7942901"/>
            <a:ext cx="2844800" cy="56425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End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to-end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00D4F01-AE04-DC48-B93C-A85331A5FFB1}"/>
              </a:ext>
            </a:extLst>
          </p:cNvPr>
          <p:cNvSpPr txBox="1"/>
          <p:nvPr/>
        </p:nvSpPr>
        <p:spPr>
          <a:xfrm>
            <a:off x="7751255" y="10404469"/>
            <a:ext cx="2844800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Mapping + Localization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12417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工作开展思路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19F8F5-6C91-6647-8C93-E02A79EB3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0120" y="1701209"/>
            <a:ext cx="7956549" cy="10802859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tx1"/>
                </a:solidFill>
              </a:rPr>
              <a:t>比赛及数据集</a:t>
            </a:r>
            <a:endParaRPr lang="en-US" altLang="zh-CN" sz="4000" dirty="0">
              <a:solidFill>
                <a:schemeClr val="tx1"/>
              </a:solidFill>
            </a:endParaRPr>
          </a:p>
          <a:p>
            <a:r>
              <a:rPr lang="en-US" altLang="zh-CN" sz="4000" dirty="0"/>
              <a:t>-MLADWorkshop</a:t>
            </a:r>
            <a:r>
              <a:rPr lang="zh-CN" altLang="en-US" sz="4000" dirty="0"/>
              <a:t> </a:t>
            </a:r>
            <a:r>
              <a:rPr lang="en-US" altLang="zh-CN" sz="4000" dirty="0"/>
              <a:t>ICCV2021</a:t>
            </a:r>
          </a:p>
          <a:p>
            <a:r>
              <a:rPr lang="zh-CN" altLang="en-US" sz="4000" dirty="0"/>
              <a:t>（第二届自动驾驶重定位挑战赛）</a:t>
            </a:r>
            <a:endParaRPr lang="en-US" altLang="zh-CN" sz="4000" dirty="0"/>
          </a:p>
          <a:p>
            <a:r>
              <a:rPr lang="en-US" altLang="zh-CN" sz="4000" dirty="0"/>
              <a:t>-4Seasons</a:t>
            </a:r>
            <a:endParaRPr lang="zh-CN" altLang="en-US" sz="4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5D00D9-023C-F749-86C6-FEDEE48BA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381" y="627526"/>
            <a:ext cx="14385059" cy="51847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E1B854-A76A-3F48-8E76-D799F8CD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007" y="6477598"/>
            <a:ext cx="7285894" cy="4576322"/>
          </a:xfrm>
          <a:prstGeom prst="rect">
            <a:avLst/>
          </a:prstGeom>
        </p:spPr>
      </p:pic>
      <p:sp>
        <p:nvSpPr>
          <p:cNvPr id="8" name="左大括号 7">
            <a:extLst>
              <a:ext uri="{FF2B5EF4-FFF2-40B4-BE49-F238E27FC236}">
                <a16:creationId xmlns:a16="http://schemas.microsoft.com/office/drawing/2014/main" id="{BA0C1E73-601B-E649-AB58-24498AC512DB}"/>
              </a:ext>
            </a:extLst>
          </p:cNvPr>
          <p:cNvSpPr/>
          <p:nvPr/>
        </p:nvSpPr>
        <p:spPr>
          <a:xfrm>
            <a:off x="643083" y="5812280"/>
            <a:ext cx="1136073" cy="5132812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61488B09-5DF3-1047-8056-B33E5927B892}"/>
              </a:ext>
            </a:extLst>
          </p:cNvPr>
          <p:cNvSpPr/>
          <p:nvPr/>
        </p:nvSpPr>
        <p:spPr>
          <a:xfrm>
            <a:off x="2105891" y="5748851"/>
            <a:ext cx="3491345" cy="68103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Countryside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AAEBCA51-400B-C24A-8119-DE5C795C543D}"/>
              </a:ext>
            </a:extLst>
          </p:cNvPr>
          <p:cNvSpPr/>
          <p:nvPr/>
        </p:nvSpPr>
        <p:spPr>
          <a:xfrm>
            <a:off x="2080201" y="8038167"/>
            <a:ext cx="3491345" cy="68103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Oldtown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B4E5B1D-746A-484C-A5C1-5B57BF4FFF64}"/>
              </a:ext>
            </a:extLst>
          </p:cNvPr>
          <p:cNvSpPr/>
          <p:nvPr/>
        </p:nvSpPr>
        <p:spPr>
          <a:xfrm>
            <a:off x="2105891" y="10570232"/>
            <a:ext cx="3491345" cy="68103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Neighborhood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" name="recording_2021-01-07_14-03-57_5x.mp4" descr="recording_2021-01-07_14-03-57_5x.mp4">
            <a:hlinkClick r:id="" action="ppaction://ole?verb=0"/>
            <a:hlinkHover r:id="" action="ppaction://ole?verb=0"/>
            <a:extLst>
              <a:ext uri="{FF2B5EF4-FFF2-40B4-BE49-F238E27FC236}">
                <a16:creationId xmlns:a16="http://schemas.microsoft.com/office/drawing/2014/main" id="{52689A26-FAF7-3741-8C24-8B115D359C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07853" y="6674947"/>
            <a:ext cx="9152646" cy="45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1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51" y="13900"/>
            <a:ext cx="22841775" cy="1073683"/>
          </a:xfrm>
        </p:spPr>
        <p:txBody>
          <a:bodyPr/>
          <a:lstStyle/>
          <a:p>
            <a:r>
              <a:rPr kumimoji="1" lang="zh-CN" altLang="en-US" b="1" dirty="0"/>
              <a:t>方法</a:t>
            </a:r>
            <a:r>
              <a:rPr kumimoji="1" lang="zh-CN" altLang="en-US" dirty="0"/>
              <a:t>及创新点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CD242D-75A5-BA47-9E49-450FFEA104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851" y="1105464"/>
            <a:ext cx="6047328" cy="1073684"/>
          </a:xfrm>
        </p:spPr>
        <p:txBody>
          <a:bodyPr>
            <a:noAutofit/>
          </a:bodyPr>
          <a:lstStyle/>
          <a:p>
            <a:r>
              <a:rPr lang="en-US" altLang="zh-CN" dirty="0"/>
              <a:t>Overall Pipeline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B7E0453-27DB-DA48-A9C9-8564F10FBFC0}"/>
              </a:ext>
            </a:extLst>
          </p:cNvPr>
          <p:cNvGrpSpPr/>
          <p:nvPr/>
        </p:nvGrpSpPr>
        <p:grpSpPr>
          <a:xfrm>
            <a:off x="490585" y="2678037"/>
            <a:ext cx="16547114" cy="9899626"/>
            <a:chOff x="245292" y="1367011"/>
            <a:chExt cx="8273557" cy="4949813"/>
          </a:xfrm>
        </p:grpSpPr>
        <p:cxnSp>
          <p:nvCxnSpPr>
            <p:cNvPr id="35" name="直接连接符 112">
              <a:extLst>
                <a:ext uri="{FF2B5EF4-FFF2-40B4-BE49-F238E27FC236}">
                  <a16:creationId xmlns:a16="http://schemas.microsoft.com/office/drawing/2014/main" id="{2B24D7D4-AEA2-C24C-8E43-7FD37D1C9C52}"/>
                </a:ext>
              </a:extLst>
            </p:cNvPr>
            <p:cNvCxnSpPr/>
            <p:nvPr/>
          </p:nvCxnSpPr>
          <p:spPr>
            <a:xfrm>
              <a:off x="245292" y="1367011"/>
              <a:ext cx="8273557" cy="0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115">
              <a:extLst>
                <a:ext uri="{FF2B5EF4-FFF2-40B4-BE49-F238E27FC236}">
                  <a16:creationId xmlns:a16="http://schemas.microsoft.com/office/drawing/2014/main" id="{F4ADD24D-1AC7-8242-909E-131806632DB8}"/>
                </a:ext>
              </a:extLst>
            </p:cNvPr>
            <p:cNvCxnSpPr/>
            <p:nvPr/>
          </p:nvCxnSpPr>
          <p:spPr>
            <a:xfrm>
              <a:off x="245292" y="1367011"/>
              <a:ext cx="0" cy="4949813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118">
              <a:extLst>
                <a:ext uri="{FF2B5EF4-FFF2-40B4-BE49-F238E27FC236}">
                  <a16:creationId xmlns:a16="http://schemas.microsoft.com/office/drawing/2014/main" id="{65FC7972-51B1-9549-B152-8588B446F102}"/>
                </a:ext>
              </a:extLst>
            </p:cNvPr>
            <p:cNvCxnSpPr/>
            <p:nvPr/>
          </p:nvCxnSpPr>
          <p:spPr>
            <a:xfrm flipH="1">
              <a:off x="245292" y="6316824"/>
              <a:ext cx="6584717" cy="0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121">
              <a:extLst>
                <a:ext uri="{FF2B5EF4-FFF2-40B4-BE49-F238E27FC236}">
                  <a16:creationId xmlns:a16="http://schemas.microsoft.com/office/drawing/2014/main" id="{13A9EF05-E44A-224F-8A85-B82B60C068B3}"/>
                </a:ext>
              </a:extLst>
            </p:cNvPr>
            <p:cNvCxnSpPr/>
            <p:nvPr/>
          </p:nvCxnSpPr>
          <p:spPr>
            <a:xfrm>
              <a:off x="6830008" y="3690294"/>
              <a:ext cx="1" cy="2626530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124">
              <a:extLst>
                <a:ext uri="{FF2B5EF4-FFF2-40B4-BE49-F238E27FC236}">
                  <a16:creationId xmlns:a16="http://schemas.microsoft.com/office/drawing/2014/main" id="{3994C1D6-A554-3B4D-B797-7A60BA540C05}"/>
                </a:ext>
              </a:extLst>
            </p:cNvPr>
            <p:cNvCxnSpPr/>
            <p:nvPr/>
          </p:nvCxnSpPr>
          <p:spPr>
            <a:xfrm>
              <a:off x="6830008" y="3690294"/>
              <a:ext cx="1688841" cy="0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127">
              <a:extLst>
                <a:ext uri="{FF2B5EF4-FFF2-40B4-BE49-F238E27FC236}">
                  <a16:creationId xmlns:a16="http://schemas.microsoft.com/office/drawing/2014/main" id="{6B8214D9-09A4-6044-B25A-150274807EC1}"/>
                </a:ext>
              </a:extLst>
            </p:cNvPr>
            <p:cNvCxnSpPr/>
            <p:nvPr/>
          </p:nvCxnSpPr>
          <p:spPr>
            <a:xfrm>
              <a:off x="8518849" y="1382275"/>
              <a:ext cx="0" cy="2323283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A3A9EB9D-4DFE-F94E-84D6-FB8F47E3B4F7}"/>
              </a:ext>
            </a:extLst>
          </p:cNvPr>
          <p:cNvSpPr txBox="1"/>
          <p:nvPr/>
        </p:nvSpPr>
        <p:spPr>
          <a:xfrm>
            <a:off x="4418129" y="3299131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3600" kern="1200" dirty="0">
                <a:latin typeface="Arial"/>
                <a:ea typeface="黑体" panose="02010609060101010101" pitchFamily="49" charset="-122"/>
                <a:cs typeface="+mn-cs"/>
              </a:rPr>
              <a:t>Localization</a:t>
            </a:r>
            <a:endParaRPr lang="zh-CN" altLang="en-US" sz="360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0708BC6F-B6BC-AD46-A880-986AB72015B5}"/>
              </a:ext>
            </a:extLst>
          </p:cNvPr>
          <p:cNvSpPr/>
          <p:nvPr/>
        </p:nvSpPr>
        <p:spPr>
          <a:xfrm>
            <a:off x="5779900" y="9252603"/>
            <a:ext cx="2451908" cy="8737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Local feature extraction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0B209558-00B8-2241-8045-D35877AE0ABD}"/>
              </a:ext>
            </a:extLst>
          </p:cNvPr>
          <p:cNvSpPr/>
          <p:nvPr/>
        </p:nvSpPr>
        <p:spPr>
          <a:xfrm>
            <a:off x="5779900" y="10289965"/>
            <a:ext cx="2451908" cy="8737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Semantic segmentation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929C9D24-2BF9-014D-A4AD-9919AA045F2A}"/>
              </a:ext>
            </a:extLst>
          </p:cNvPr>
          <p:cNvSpPr/>
          <p:nvPr/>
        </p:nvSpPr>
        <p:spPr>
          <a:xfrm>
            <a:off x="5779900" y="11327327"/>
            <a:ext cx="2451908" cy="8737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SfM</a:t>
            </a:r>
          </a:p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reconstruction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46D0DFC8-2264-7041-ABFE-F3ECF83B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826" y="8672795"/>
            <a:ext cx="3804496" cy="2907090"/>
          </a:xfrm>
          <a:prstGeom prst="rect">
            <a:avLst/>
          </a:prstGeom>
        </p:spPr>
      </p:pic>
      <p:sp>
        <p:nvSpPr>
          <p:cNvPr id="54" name="圆角矩形 53">
            <a:extLst>
              <a:ext uri="{FF2B5EF4-FFF2-40B4-BE49-F238E27FC236}">
                <a16:creationId xmlns:a16="http://schemas.microsoft.com/office/drawing/2014/main" id="{41191088-7111-B044-8638-7E1492E19B66}"/>
              </a:ext>
            </a:extLst>
          </p:cNvPr>
          <p:cNvSpPr/>
          <p:nvPr/>
        </p:nvSpPr>
        <p:spPr>
          <a:xfrm>
            <a:off x="5779900" y="8218835"/>
            <a:ext cx="2451908" cy="8737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Global feature extraction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55" name="右箭头 54">
            <a:extLst>
              <a:ext uri="{FF2B5EF4-FFF2-40B4-BE49-F238E27FC236}">
                <a16:creationId xmlns:a16="http://schemas.microsoft.com/office/drawing/2014/main" id="{DB3C9B8B-E1A4-5C48-A29A-D9C975654554}"/>
              </a:ext>
            </a:extLst>
          </p:cNvPr>
          <p:cNvSpPr/>
          <p:nvPr/>
        </p:nvSpPr>
        <p:spPr>
          <a:xfrm>
            <a:off x="4779578" y="9141251"/>
            <a:ext cx="698272" cy="918386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56" name="右箭头 55">
            <a:extLst>
              <a:ext uri="{FF2B5EF4-FFF2-40B4-BE49-F238E27FC236}">
                <a16:creationId xmlns:a16="http://schemas.microsoft.com/office/drawing/2014/main" id="{D3365DCC-0A93-2D4E-9669-7D991263D776}"/>
              </a:ext>
            </a:extLst>
          </p:cNvPr>
          <p:cNvSpPr/>
          <p:nvPr/>
        </p:nvSpPr>
        <p:spPr>
          <a:xfrm>
            <a:off x="8417800" y="9701333"/>
            <a:ext cx="698272" cy="918386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5823D0F-9BD1-D440-BA68-7A335D3EF63A}"/>
              </a:ext>
            </a:extLst>
          </p:cNvPr>
          <p:cNvSpPr txBox="1"/>
          <p:nvPr/>
        </p:nvSpPr>
        <p:spPr>
          <a:xfrm>
            <a:off x="1251859" y="1046441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2800" b="0" kern="1200" dirty="0">
                <a:latin typeface="Arial"/>
                <a:ea typeface="黑体" panose="02010609060101010101" pitchFamily="49" charset="-122"/>
                <a:cs typeface="+mn-cs"/>
              </a:rPr>
              <a:t>Database images</a:t>
            </a:r>
            <a:endParaRPr lang="zh-CN" altLang="en-US" sz="28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B304290C-D3AD-0D48-B14D-914AA59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33" y="8321466"/>
            <a:ext cx="2712366" cy="1358012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9ADC3905-601B-BB42-8A83-765791705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475" y="8699013"/>
            <a:ext cx="2712366" cy="1358018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304D1DC-C0B0-8F44-8CA0-C53B8A09F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611" y="9014997"/>
            <a:ext cx="2712366" cy="1363494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4768B3AC-6617-734F-8064-ED40D4039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17" y="3585290"/>
            <a:ext cx="2700898" cy="1354996"/>
          </a:xfrm>
          <a:prstGeom prst="rect">
            <a:avLst/>
          </a:prstGeom>
        </p:spPr>
      </p:pic>
      <p:sp>
        <p:nvSpPr>
          <p:cNvPr id="62" name="圆角矩形 61">
            <a:extLst>
              <a:ext uri="{FF2B5EF4-FFF2-40B4-BE49-F238E27FC236}">
                <a16:creationId xmlns:a16="http://schemas.microsoft.com/office/drawing/2014/main" id="{BE8F0B7F-616F-344F-B872-D04DF59BA3D3}"/>
              </a:ext>
            </a:extLst>
          </p:cNvPr>
          <p:cNvSpPr/>
          <p:nvPr/>
        </p:nvSpPr>
        <p:spPr>
          <a:xfrm>
            <a:off x="4615550" y="4075733"/>
            <a:ext cx="2451908" cy="8737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Global feature extraction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223B3978-6E7E-ED49-80B2-7C7844BF4018}"/>
              </a:ext>
            </a:extLst>
          </p:cNvPr>
          <p:cNvSpPr/>
          <p:nvPr/>
        </p:nvSpPr>
        <p:spPr>
          <a:xfrm>
            <a:off x="4607716" y="5470207"/>
            <a:ext cx="2451908" cy="117479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Local feature extraction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64" name="右箭头 63">
            <a:extLst>
              <a:ext uri="{FF2B5EF4-FFF2-40B4-BE49-F238E27FC236}">
                <a16:creationId xmlns:a16="http://schemas.microsoft.com/office/drawing/2014/main" id="{7DD12C87-E9B3-B14C-97D6-477CBD536087}"/>
              </a:ext>
            </a:extLst>
          </p:cNvPr>
          <p:cNvSpPr/>
          <p:nvPr/>
        </p:nvSpPr>
        <p:spPr>
          <a:xfrm>
            <a:off x="3703362" y="4695283"/>
            <a:ext cx="698272" cy="918386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b="0" kern="1200">
              <a:solidFill>
                <a:srgbClr val="FFFFFF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C0ED6A1F-EC55-9147-A9E7-A9A34441B690}"/>
              </a:ext>
            </a:extLst>
          </p:cNvPr>
          <p:cNvSpPr/>
          <p:nvPr/>
        </p:nvSpPr>
        <p:spPr>
          <a:xfrm>
            <a:off x="7541942" y="4075731"/>
            <a:ext cx="3360432" cy="8737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Image retrieval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4B066F9E-29FC-5E49-BEEC-2DFB157F80DD}"/>
              </a:ext>
            </a:extLst>
          </p:cNvPr>
          <p:cNvSpPr/>
          <p:nvPr/>
        </p:nvSpPr>
        <p:spPr>
          <a:xfrm>
            <a:off x="7541942" y="5453463"/>
            <a:ext cx="3360432" cy="119154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Feature matching &amp;</a:t>
            </a:r>
          </a:p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Semantic label check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67" name="直接箭头连接符 41">
            <a:extLst>
              <a:ext uri="{FF2B5EF4-FFF2-40B4-BE49-F238E27FC236}">
                <a16:creationId xmlns:a16="http://schemas.microsoft.com/office/drawing/2014/main" id="{256FDAB6-8825-3949-951F-906640CF132C}"/>
              </a:ext>
            </a:extLst>
          </p:cNvPr>
          <p:cNvCxnSpPr>
            <a:stCxn id="63" idx="3"/>
            <a:endCxn id="66" idx="1"/>
          </p:cNvCxnSpPr>
          <p:nvPr/>
        </p:nvCxnSpPr>
        <p:spPr>
          <a:xfrm flipV="1">
            <a:off x="7059625" y="6049234"/>
            <a:ext cx="482318" cy="8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43">
            <a:extLst>
              <a:ext uri="{FF2B5EF4-FFF2-40B4-BE49-F238E27FC236}">
                <a16:creationId xmlns:a16="http://schemas.microsoft.com/office/drawing/2014/main" id="{F10FD3AE-AD4A-244A-A864-8406F31A0633}"/>
              </a:ext>
            </a:extLst>
          </p:cNvPr>
          <p:cNvCxnSpPr>
            <a:stCxn id="62" idx="3"/>
            <a:endCxn id="65" idx="1"/>
          </p:cNvCxnSpPr>
          <p:nvPr/>
        </p:nvCxnSpPr>
        <p:spPr>
          <a:xfrm flipV="1">
            <a:off x="7067458" y="4512601"/>
            <a:ext cx="47448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50">
            <a:extLst>
              <a:ext uri="{FF2B5EF4-FFF2-40B4-BE49-F238E27FC236}">
                <a16:creationId xmlns:a16="http://schemas.microsoft.com/office/drawing/2014/main" id="{B0C8ED17-4D8E-6146-B80F-0C20DF59B711}"/>
              </a:ext>
            </a:extLst>
          </p:cNvPr>
          <p:cNvCxnSpPr>
            <a:stCxn id="65" idx="2"/>
            <a:endCxn id="66" idx="0"/>
          </p:cNvCxnSpPr>
          <p:nvPr/>
        </p:nvCxnSpPr>
        <p:spPr>
          <a:xfrm>
            <a:off x="9222158" y="4949469"/>
            <a:ext cx="0" cy="503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图片 69">
            <a:extLst>
              <a:ext uri="{FF2B5EF4-FFF2-40B4-BE49-F238E27FC236}">
                <a16:creationId xmlns:a16="http://schemas.microsoft.com/office/drawing/2014/main" id="{6C5D79AA-D833-F34F-ABCD-26C5836FE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448" y="5470206"/>
            <a:ext cx="2700468" cy="1345688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9BEE1C33-1741-4449-8DA2-5DD2D5588CEE}"/>
              </a:ext>
            </a:extLst>
          </p:cNvPr>
          <p:cNvSpPr txBox="1"/>
          <p:nvPr/>
        </p:nvSpPr>
        <p:spPr>
          <a:xfrm>
            <a:off x="951231" y="4914502"/>
            <a:ext cx="224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2800" b="0" kern="1200" dirty="0">
                <a:latin typeface="Arial"/>
                <a:ea typeface="黑体" panose="02010609060101010101" pitchFamily="49" charset="-122"/>
                <a:cs typeface="+mn-cs"/>
              </a:rPr>
              <a:t>Query image</a:t>
            </a:r>
            <a:endParaRPr lang="zh-CN" altLang="en-US" sz="28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6FC7DA9-716E-F749-ACCD-ABBC4F9CE1F2}"/>
              </a:ext>
            </a:extLst>
          </p:cNvPr>
          <p:cNvSpPr txBox="1"/>
          <p:nvPr/>
        </p:nvSpPr>
        <p:spPr>
          <a:xfrm>
            <a:off x="1228548" y="676503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2800" b="0" kern="1200" dirty="0">
                <a:latin typeface="Arial"/>
                <a:ea typeface="黑体" panose="02010609060101010101" pitchFamily="49" charset="-122"/>
                <a:cs typeface="+mn-cs"/>
              </a:rPr>
              <a:t>Semantic</a:t>
            </a:r>
            <a:endParaRPr lang="zh-CN" altLang="en-US" sz="2800" b="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E4921CF1-571F-9947-9BDD-2DADB4F984E0}"/>
              </a:ext>
            </a:extLst>
          </p:cNvPr>
          <p:cNvSpPr/>
          <p:nvPr/>
        </p:nvSpPr>
        <p:spPr>
          <a:xfrm>
            <a:off x="11397876" y="5454554"/>
            <a:ext cx="2451908" cy="118716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PNP RANSAC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74" name="直接箭头连接符 45">
            <a:extLst>
              <a:ext uri="{FF2B5EF4-FFF2-40B4-BE49-F238E27FC236}">
                <a16:creationId xmlns:a16="http://schemas.microsoft.com/office/drawing/2014/main" id="{DEB53B7C-59C6-854E-8D7C-726DEAF30673}"/>
              </a:ext>
            </a:extLst>
          </p:cNvPr>
          <p:cNvCxnSpPr>
            <a:stCxn id="66" idx="3"/>
            <a:endCxn id="73" idx="1"/>
          </p:cNvCxnSpPr>
          <p:nvPr/>
        </p:nvCxnSpPr>
        <p:spPr>
          <a:xfrm flipV="1">
            <a:off x="10902375" y="6048138"/>
            <a:ext cx="495502" cy="1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9372146D-5BB9-D74F-884E-9C3C46E60F30}"/>
              </a:ext>
            </a:extLst>
          </p:cNvPr>
          <p:cNvSpPr txBox="1"/>
          <p:nvPr/>
        </p:nvSpPr>
        <p:spPr>
          <a:xfrm>
            <a:off x="501333" y="2708565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3600" kern="1200" dirty="0">
                <a:solidFill>
                  <a:srgbClr val="00925F"/>
                </a:solidFill>
                <a:latin typeface="Arial"/>
                <a:ea typeface="黑体" panose="02010609060101010101" pitchFamily="49" charset="-122"/>
                <a:cs typeface="+mn-cs"/>
              </a:rPr>
              <a:t>RLOCS</a:t>
            </a:r>
            <a:r>
              <a:rPr lang="en-US" altLang="zh-CN" sz="3600" b="0" kern="1200" baseline="30000" dirty="0">
                <a:latin typeface="Arial"/>
                <a:ea typeface="黑体" panose="02010609060101010101" pitchFamily="49" charset="-122"/>
                <a:cs typeface="+mn-cs"/>
              </a:rPr>
              <a:t>[1]</a:t>
            </a:r>
            <a:endParaRPr lang="zh-CN" altLang="en-US" sz="3600" kern="1200" baseline="30000" dirty="0">
              <a:solidFill>
                <a:srgbClr val="FF0000"/>
              </a:solidFill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795F9367-DCF4-D144-B3D6-AF2D4E849151}"/>
              </a:ext>
            </a:extLst>
          </p:cNvPr>
          <p:cNvSpPr/>
          <p:nvPr/>
        </p:nvSpPr>
        <p:spPr>
          <a:xfrm>
            <a:off x="21061936" y="4075731"/>
            <a:ext cx="2451908" cy="8737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Relative camera pose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C61C4146-527F-3847-BB17-947595474FC0}"/>
              </a:ext>
            </a:extLst>
          </p:cNvPr>
          <p:cNvSpPr/>
          <p:nvPr/>
        </p:nvSpPr>
        <p:spPr>
          <a:xfrm>
            <a:off x="18251698" y="4075731"/>
            <a:ext cx="2451908" cy="8737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Image retrieval filter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78" name="直接箭头连接符 17">
            <a:extLst>
              <a:ext uri="{FF2B5EF4-FFF2-40B4-BE49-F238E27FC236}">
                <a16:creationId xmlns:a16="http://schemas.microsoft.com/office/drawing/2014/main" id="{34FF33F1-89A4-5C45-BDBF-9AD89B89CD87}"/>
              </a:ext>
            </a:extLst>
          </p:cNvPr>
          <p:cNvCxnSpPr>
            <a:stCxn id="77" idx="1"/>
            <a:endCxn id="65" idx="3"/>
          </p:cNvCxnSpPr>
          <p:nvPr/>
        </p:nvCxnSpPr>
        <p:spPr>
          <a:xfrm flipH="1">
            <a:off x="10902374" y="4512600"/>
            <a:ext cx="73493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圆角矩形 78">
            <a:extLst>
              <a:ext uri="{FF2B5EF4-FFF2-40B4-BE49-F238E27FC236}">
                <a16:creationId xmlns:a16="http://schemas.microsoft.com/office/drawing/2014/main" id="{104EB997-CB24-A946-BA9B-F00FEC0F160A}"/>
              </a:ext>
            </a:extLst>
          </p:cNvPr>
          <p:cNvSpPr/>
          <p:nvPr/>
        </p:nvSpPr>
        <p:spPr>
          <a:xfrm>
            <a:off x="21061936" y="2862261"/>
            <a:ext cx="2451908" cy="8737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SLAM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80" name="直接箭头连接符 58">
            <a:extLst>
              <a:ext uri="{FF2B5EF4-FFF2-40B4-BE49-F238E27FC236}">
                <a16:creationId xmlns:a16="http://schemas.microsoft.com/office/drawing/2014/main" id="{95650D9E-8A4C-464A-9845-6B4C4F55B9BF}"/>
              </a:ext>
            </a:extLst>
          </p:cNvPr>
          <p:cNvCxnSpPr>
            <a:stCxn id="79" idx="2"/>
            <a:endCxn id="76" idx="0"/>
          </p:cNvCxnSpPr>
          <p:nvPr/>
        </p:nvCxnSpPr>
        <p:spPr>
          <a:xfrm>
            <a:off x="22287890" y="3735998"/>
            <a:ext cx="0" cy="3397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B083A7F5-3594-9E47-B342-35DD5C55453C}"/>
              </a:ext>
            </a:extLst>
          </p:cNvPr>
          <p:cNvSpPr/>
          <p:nvPr/>
        </p:nvSpPr>
        <p:spPr>
          <a:xfrm>
            <a:off x="14345286" y="8267513"/>
            <a:ext cx="2451908" cy="8737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Database extension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82" name="圆角矩形 81">
            <a:extLst>
              <a:ext uri="{FF2B5EF4-FFF2-40B4-BE49-F238E27FC236}">
                <a16:creationId xmlns:a16="http://schemas.microsoft.com/office/drawing/2014/main" id="{2B7A6238-4940-B844-83B9-7CBE549C507E}"/>
              </a:ext>
            </a:extLst>
          </p:cNvPr>
          <p:cNvSpPr/>
          <p:nvPr/>
        </p:nvSpPr>
        <p:spPr>
          <a:xfrm>
            <a:off x="18990538" y="9730659"/>
            <a:ext cx="2451908" cy="8737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Loose coupling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83" name="直接箭头连接符 64">
            <a:extLst>
              <a:ext uri="{FF2B5EF4-FFF2-40B4-BE49-F238E27FC236}">
                <a16:creationId xmlns:a16="http://schemas.microsoft.com/office/drawing/2014/main" id="{D828FDA8-5A9D-DE44-A65D-708E1D5B7AEE}"/>
              </a:ext>
            </a:extLst>
          </p:cNvPr>
          <p:cNvCxnSpPr>
            <a:stCxn id="73" idx="3"/>
            <a:endCxn id="84" idx="1"/>
          </p:cNvCxnSpPr>
          <p:nvPr/>
        </p:nvCxnSpPr>
        <p:spPr>
          <a:xfrm>
            <a:off x="13849785" y="6048139"/>
            <a:ext cx="495502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圆角矩形 83">
            <a:extLst>
              <a:ext uri="{FF2B5EF4-FFF2-40B4-BE49-F238E27FC236}">
                <a16:creationId xmlns:a16="http://schemas.microsoft.com/office/drawing/2014/main" id="{4E43A7A1-15C2-C646-8263-E55E63E35D07}"/>
              </a:ext>
            </a:extLst>
          </p:cNvPr>
          <p:cNvSpPr/>
          <p:nvPr/>
        </p:nvSpPr>
        <p:spPr>
          <a:xfrm>
            <a:off x="14345286" y="5453463"/>
            <a:ext cx="2451908" cy="1189354"/>
          </a:xfrm>
          <a:prstGeom prst="roundRect">
            <a:avLst/>
          </a:prstGeom>
          <a:solidFill>
            <a:srgbClr val="F8EB9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Camera pose</a:t>
            </a:r>
            <a:endParaRPr lang="zh-CN" altLang="en-US" sz="240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B798E8A9-A366-C847-BD5E-7C5769866081}"/>
              </a:ext>
            </a:extLst>
          </p:cNvPr>
          <p:cNvSpPr/>
          <p:nvPr/>
        </p:nvSpPr>
        <p:spPr>
          <a:xfrm>
            <a:off x="14345216" y="9723655"/>
            <a:ext cx="2451908" cy="8737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b="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Re-localize failed cases</a:t>
            </a:r>
            <a:endParaRPr lang="zh-CN" altLang="en-US" sz="2400" b="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86" name="直接箭头连接符 78">
            <a:extLst>
              <a:ext uri="{FF2B5EF4-FFF2-40B4-BE49-F238E27FC236}">
                <a16:creationId xmlns:a16="http://schemas.microsoft.com/office/drawing/2014/main" id="{F29282E4-DFF2-DF4F-BBDF-AD7D9EA292C0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flipH="1">
            <a:off x="15571171" y="9141250"/>
            <a:ext cx="70" cy="582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肘形连接符 86">
            <a:extLst>
              <a:ext uri="{FF2B5EF4-FFF2-40B4-BE49-F238E27FC236}">
                <a16:creationId xmlns:a16="http://schemas.microsoft.com/office/drawing/2014/main" id="{08E75010-FA8A-9B4E-8D84-0BF27B48A772}"/>
              </a:ext>
            </a:extLst>
          </p:cNvPr>
          <p:cNvCxnSpPr>
            <a:stCxn id="76" idx="2"/>
            <a:endCxn id="82" idx="3"/>
          </p:cNvCxnSpPr>
          <p:nvPr/>
        </p:nvCxnSpPr>
        <p:spPr>
          <a:xfrm rot="5400000">
            <a:off x="19256138" y="7135776"/>
            <a:ext cx="5218060" cy="8454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8">
            <a:extLst>
              <a:ext uri="{FF2B5EF4-FFF2-40B4-BE49-F238E27FC236}">
                <a16:creationId xmlns:a16="http://schemas.microsoft.com/office/drawing/2014/main" id="{CFEBCA20-10F5-3E45-AD7B-E38F439552FA}"/>
              </a:ext>
            </a:extLst>
          </p:cNvPr>
          <p:cNvCxnSpPr>
            <a:stCxn id="85" idx="3"/>
            <a:endCxn id="82" idx="1"/>
          </p:cNvCxnSpPr>
          <p:nvPr/>
        </p:nvCxnSpPr>
        <p:spPr>
          <a:xfrm>
            <a:off x="16797125" y="10160524"/>
            <a:ext cx="2193414" cy="7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91">
            <a:extLst>
              <a:ext uri="{FF2B5EF4-FFF2-40B4-BE49-F238E27FC236}">
                <a16:creationId xmlns:a16="http://schemas.microsoft.com/office/drawing/2014/main" id="{379B4005-B2A4-AD4B-A56A-18A47D98D268}"/>
              </a:ext>
            </a:extLst>
          </p:cNvPr>
          <p:cNvCxnSpPr>
            <a:stCxn id="82" idx="2"/>
            <a:endCxn id="90" idx="0"/>
          </p:cNvCxnSpPr>
          <p:nvPr/>
        </p:nvCxnSpPr>
        <p:spPr>
          <a:xfrm>
            <a:off x="20216492" y="10604397"/>
            <a:ext cx="0" cy="707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圆角矩形 89">
            <a:extLst>
              <a:ext uri="{FF2B5EF4-FFF2-40B4-BE49-F238E27FC236}">
                <a16:creationId xmlns:a16="http://schemas.microsoft.com/office/drawing/2014/main" id="{3EB217AE-588E-7F42-87E2-051196C397FA}"/>
              </a:ext>
            </a:extLst>
          </p:cNvPr>
          <p:cNvSpPr/>
          <p:nvPr/>
        </p:nvSpPr>
        <p:spPr>
          <a:xfrm>
            <a:off x="18990538" y="11311555"/>
            <a:ext cx="2451908" cy="873738"/>
          </a:xfrm>
          <a:prstGeom prst="roundRect">
            <a:avLst/>
          </a:prstGeom>
          <a:solidFill>
            <a:srgbClr val="F8EB94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altLang="zh-CN" sz="2400" kern="1200" dirty="0">
                <a:solidFill>
                  <a:srgbClr val="000000"/>
                </a:solidFill>
                <a:latin typeface="Arial"/>
                <a:ea typeface="黑体" panose="02010609060101010101" pitchFamily="49" charset="-122"/>
              </a:rPr>
              <a:t>Final pose</a:t>
            </a:r>
            <a:endParaRPr lang="zh-CN" altLang="en-US" sz="2400" kern="1200" dirty="0">
              <a:solidFill>
                <a:srgbClr val="000000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91" name="直接箭头连接符 100">
            <a:extLst>
              <a:ext uri="{FF2B5EF4-FFF2-40B4-BE49-F238E27FC236}">
                <a16:creationId xmlns:a16="http://schemas.microsoft.com/office/drawing/2014/main" id="{8905F646-5046-5C4C-AFAB-31B224C80B6F}"/>
              </a:ext>
            </a:extLst>
          </p:cNvPr>
          <p:cNvCxnSpPr>
            <a:stCxn id="76" idx="1"/>
            <a:endCxn id="77" idx="3"/>
          </p:cNvCxnSpPr>
          <p:nvPr/>
        </p:nvCxnSpPr>
        <p:spPr>
          <a:xfrm flipH="1">
            <a:off x="20703607" y="4512600"/>
            <a:ext cx="3583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103">
            <a:extLst>
              <a:ext uri="{FF2B5EF4-FFF2-40B4-BE49-F238E27FC236}">
                <a16:creationId xmlns:a16="http://schemas.microsoft.com/office/drawing/2014/main" id="{0ABBACC0-AEE6-F24F-A2F6-108E56A7ABCB}"/>
              </a:ext>
            </a:extLst>
          </p:cNvPr>
          <p:cNvCxnSpPr>
            <a:stCxn id="84" idx="2"/>
            <a:endCxn id="81" idx="0"/>
          </p:cNvCxnSpPr>
          <p:nvPr/>
        </p:nvCxnSpPr>
        <p:spPr>
          <a:xfrm>
            <a:off x="15571240" y="6642816"/>
            <a:ext cx="0" cy="1624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8104D0F6-E8C9-B848-B06A-121ED7A56A88}"/>
              </a:ext>
            </a:extLst>
          </p:cNvPr>
          <p:cNvSpPr txBox="1"/>
          <p:nvPr/>
        </p:nvSpPr>
        <p:spPr>
          <a:xfrm>
            <a:off x="7915111" y="7406829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altLang="zh-CN" sz="3600" kern="1200" dirty="0">
                <a:latin typeface="Arial"/>
                <a:ea typeface="黑体" panose="02010609060101010101" pitchFamily="49" charset="-122"/>
                <a:cs typeface="+mn-cs"/>
              </a:rPr>
              <a:t>Mapping</a:t>
            </a:r>
            <a:endParaRPr lang="zh-CN" altLang="en-US" sz="3600" kern="1200" dirty="0">
              <a:latin typeface="Arial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219560F-1904-7549-A0B1-DE2070D92D30}"/>
              </a:ext>
            </a:extLst>
          </p:cNvPr>
          <p:cNvGrpSpPr/>
          <p:nvPr/>
        </p:nvGrpSpPr>
        <p:grpSpPr>
          <a:xfrm>
            <a:off x="13923293" y="2678037"/>
            <a:ext cx="9963150" cy="9899626"/>
            <a:chOff x="6961646" y="1339018"/>
            <a:chExt cx="4981575" cy="4949813"/>
          </a:xfrm>
        </p:grpSpPr>
        <p:cxnSp>
          <p:nvCxnSpPr>
            <p:cNvPr id="95" name="直接连接符 154">
              <a:extLst>
                <a:ext uri="{FF2B5EF4-FFF2-40B4-BE49-F238E27FC236}">
                  <a16:creationId xmlns:a16="http://schemas.microsoft.com/office/drawing/2014/main" id="{B739AFBC-022F-1A43-AD4B-7992A26F30CE}"/>
                </a:ext>
              </a:extLst>
            </p:cNvPr>
            <p:cNvCxnSpPr/>
            <p:nvPr/>
          </p:nvCxnSpPr>
          <p:spPr>
            <a:xfrm>
              <a:off x="8677338" y="1339018"/>
              <a:ext cx="3256515" cy="15264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159">
              <a:extLst>
                <a:ext uri="{FF2B5EF4-FFF2-40B4-BE49-F238E27FC236}">
                  <a16:creationId xmlns:a16="http://schemas.microsoft.com/office/drawing/2014/main" id="{2832B2D0-47E3-CB43-A712-D543DDD2CF58}"/>
                </a:ext>
              </a:extLst>
            </p:cNvPr>
            <p:cNvCxnSpPr/>
            <p:nvPr/>
          </p:nvCxnSpPr>
          <p:spPr>
            <a:xfrm>
              <a:off x="8677338" y="1354282"/>
              <a:ext cx="0" cy="2459642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165">
              <a:extLst>
                <a:ext uri="{FF2B5EF4-FFF2-40B4-BE49-F238E27FC236}">
                  <a16:creationId xmlns:a16="http://schemas.microsoft.com/office/drawing/2014/main" id="{C3EE55FC-A1CE-3C4C-818C-AEE811695C57}"/>
                </a:ext>
              </a:extLst>
            </p:cNvPr>
            <p:cNvCxnSpPr/>
            <p:nvPr/>
          </p:nvCxnSpPr>
          <p:spPr>
            <a:xfrm>
              <a:off x="6961646" y="3813924"/>
              <a:ext cx="1715692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168">
              <a:extLst>
                <a:ext uri="{FF2B5EF4-FFF2-40B4-BE49-F238E27FC236}">
                  <a16:creationId xmlns:a16="http://schemas.microsoft.com/office/drawing/2014/main" id="{D805E854-3CCC-284F-8FE0-BF1FB538B4F2}"/>
                </a:ext>
              </a:extLst>
            </p:cNvPr>
            <p:cNvCxnSpPr/>
            <p:nvPr/>
          </p:nvCxnSpPr>
          <p:spPr>
            <a:xfrm>
              <a:off x="6961646" y="3813924"/>
              <a:ext cx="0" cy="2474907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171">
              <a:extLst>
                <a:ext uri="{FF2B5EF4-FFF2-40B4-BE49-F238E27FC236}">
                  <a16:creationId xmlns:a16="http://schemas.microsoft.com/office/drawing/2014/main" id="{9D6DBD48-80AD-2B48-A003-C1EBB68097D5}"/>
                </a:ext>
              </a:extLst>
            </p:cNvPr>
            <p:cNvCxnSpPr/>
            <p:nvPr/>
          </p:nvCxnSpPr>
          <p:spPr>
            <a:xfrm flipH="1">
              <a:off x="6961646" y="6288831"/>
              <a:ext cx="4981575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174">
              <a:extLst>
                <a:ext uri="{FF2B5EF4-FFF2-40B4-BE49-F238E27FC236}">
                  <a16:creationId xmlns:a16="http://schemas.microsoft.com/office/drawing/2014/main" id="{96391261-109B-7F46-9BFB-6335C0CED332}"/>
                </a:ext>
              </a:extLst>
            </p:cNvPr>
            <p:cNvCxnSpPr/>
            <p:nvPr/>
          </p:nvCxnSpPr>
          <p:spPr>
            <a:xfrm flipH="1" flipV="1">
              <a:off x="11933854" y="1339019"/>
              <a:ext cx="0" cy="4949812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8F4EC42D-1457-074F-AB97-D93652DF4173}"/>
              </a:ext>
            </a:extLst>
          </p:cNvPr>
          <p:cNvSpPr txBox="1"/>
          <p:nvPr/>
        </p:nvSpPr>
        <p:spPr>
          <a:xfrm>
            <a:off x="17483897" y="2711499"/>
            <a:ext cx="2518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hangingPunct="1"/>
            <a:r>
              <a:rPr lang="en-US" altLang="zh-CN" sz="3600" kern="1200" dirty="0">
                <a:solidFill>
                  <a:srgbClr val="0070C0"/>
                </a:solidFill>
                <a:latin typeface="Arial"/>
                <a:ea typeface="黑体" panose="02010609060101010101" pitchFamily="49" charset="-122"/>
                <a:cs typeface="+mn-cs"/>
              </a:rPr>
              <a:t>Sequential</a:t>
            </a:r>
          </a:p>
          <a:p>
            <a:pPr defTabSz="1828800" hangingPunct="1"/>
            <a:r>
              <a:rPr lang="en-US" altLang="zh-CN" sz="3600" kern="1200" dirty="0">
                <a:solidFill>
                  <a:srgbClr val="0070C0"/>
                </a:solidFill>
                <a:latin typeface="Arial"/>
                <a:ea typeface="黑体" panose="02010609060101010101" pitchFamily="49" charset="-122"/>
                <a:cs typeface="+mn-cs"/>
              </a:rPr>
              <a:t>localizer</a:t>
            </a:r>
            <a:endParaRPr lang="zh-CN" altLang="en-US" sz="3600" kern="1200" baseline="30000" dirty="0">
              <a:solidFill>
                <a:srgbClr val="0070C0"/>
              </a:solidFill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558B523-A0CF-1C4E-B0E5-04409BF9B732}"/>
              </a:ext>
            </a:extLst>
          </p:cNvPr>
          <p:cNvSpPr/>
          <p:nvPr/>
        </p:nvSpPr>
        <p:spPr>
          <a:xfrm>
            <a:off x="2147190" y="12957695"/>
            <a:ext cx="1219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1000" b="0" kern="1200" dirty="0">
                <a:latin typeface="Arial"/>
                <a:ea typeface="黑体" panose="02010609060101010101" pitchFamily="49" charset="-122"/>
                <a:cs typeface="+mn-cs"/>
              </a:rPr>
              <a:t>[1] Zhou Y, Fan H, Gao S, et al. Retrieval and Localization with Observation Constraints[J]. </a:t>
            </a:r>
            <a:r>
              <a:rPr lang="en-US" altLang="zh-CN" sz="1000" b="0" kern="1200" dirty="0" err="1">
                <a:latin typeface="Arial"/>
                <a:ea typeface="黑体" panose="02010609060101010101" pitchFamily="49" charset="-122"/>
                <a:cs typeface="+mn-cs"/>
              </a:rPr>
              <a:t>arXiv</a:t>
            </a:r>
            <a:r>
              <a:rPr lang="en-US" altLang="zh-CN" sz="1000" b="0" kern="1200" dirty="0">
                <a:latin typeface="Arial"/>
                <a:ea typeface="黑体" panose="02010609060101010101" pitchFamily="49" charset="-122"/>
                <a:cs typeface="+mn-cs"/>
              </a:rPr>
              <a:t> preprint arXiv:2108.08516,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8756218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白底">
  <a:themeElements>
    <a:clrScheme name="OPPO色彩系统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46937"/>
      </a:accent1>
      <a:accent2>
        <a:srgbClr val="C9C9C8"/>
      </a:accent2>
      <a:accent3>
        <a:srgbClr val="2DC84D"/>
      </a:accent3>
      <a:accent4>
        <a:srgbClr val="FAFAFA"/>
      </a:accent4>
      <a:accent5>
        <a:srgbClr val="046937"/>
      </a:accent5>
      <a:accent6>
        <a:srgbClr val="C9C9C8"/>
      </a:accent6>
      <a:hlink>
        <a:srgbClr val="2DC84D"/>
      </a:hlink>
      <a:folHlink>
        <a:srgbClr val="2DC84D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 黑底">
  <a:themeElements>
    <a:clrScheme name="OPPO色彩系统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46937"/>
      </a:accent1>
      <a:accent2>
        <a:srgbClr val="C9C9C8"/>
      </a:accent2>
      <a:accent3>
        <a:srgbClr val="2DC84D"/>
      </a:accent3>
      <a:accent4>
        <a:srgbClr val="FAFAFA"/>
      </a:accent4>
      <a:accent5>
        <a:srgbClr val="046937"/>
      </a:accent5>
      <a:accent6>
        <a:srgbClr val="C9C9C8"/>
      </a:accent6>
      <a:hlink>
        <a:srgbClr val="2DC84D"/>
      </a:hlink>
      <a:folHlink>
        <a:srgbClr val="2DC84D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BFBFBF"/>
      </a:dk2>
      <a:lt2>
        <a:srgbClr val="FFFFFF"/>
      </a:lt2>
      <a:accent1>
        <a:srgbClr val="00925F"/>
      </a:accent1>
      <a:accent2>
        <a:srgbClr val="FB9128"/>
      </a:accent2>
      <a:accent3>
        <a:srgbClr val="5F2EAB"/>
      </a:accent3>
      <a:accent4>
        <a:srgbClr val="20A6D7"/>
      </a:accent4>
      <a:accent5>
        <a:srgbClr val="DA0D41"/>
      </a:accent5>
      <a:accent6>
        <a:srgbClr val="F4DD4D"/>
      </a:accent6>
      <a:hlink>
        <a:srgbClr val="3DDA6F"/>
      </a:hlink>
      <a:folHlink>
        <a:srgbClr val="A0EB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BFBFBF"/>
      </a:dk2>
      <a:lt2>
        <a:srgbClr val="FFFFFF"/>
      </a:lt2>
      <a:accent1>
        <a:srgbClr val="00925F"/>
      </a:accent1>
      <a:accent2>
        <a:srgbClr val="FB9128"/>
      </a:accent2>
      <a:accent3>
        <a:srgbClr val="5F2EAB"/>
      </a:accent3>
      <a:accent4>
        <a:srgbClr val="20A6D7"/>
      </a:accent4>
      <a:accent5>
        <a:srgbClr val="DA0D41"/>
      </a:accent5>
      <a:accent6>
        <a:srgbClr val="F4DD4D"/>
      </a:accent6>
      <a:hlink>
        <a:srgbClr val="3DDA6F"/>
      </a:hlink>
      <a:folHlink>
        <a:srgbClr val="A0EB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1100</Words>
  <Application>Microsoft Macintosh PowerPoint</Application>
  <PresentationFormat>自定义</PresentationFormat>
  <Paragraphs>266</Paragraphs>
  <Slides>24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24</vt:i4>
      </vt:variant>
    </vt:vector>
  </HeadingPairs>
  <TitlesOfParts>
    <vt:vector size="47" baseType="lpstr">
      <vt:lpstr>方正兰亭纤黑_GBK</vt:lpstr>
      <vt:lpstr>方正兰亭纤黑简体</vt:lpstr>
      <vt:lpstr>方正兰亭中粗黑_GBK</vt:lpstr>
      <vt:lpstr>方正兰亭中粗黑简体</vt:lpstr>
      <vt:lpstr>方正兰亭准黑简体</vt:lpstr>
      <vt:lpstr>微软雅黑</vt:lpstr>
      <vt:lpstr>FZLanTingHeiS-DB1-GB</vt:lpstr>
      <vt:lpstr>FZLanTingHeiS-EL-GB</vt:lpstr>
      <vt:lpstr>FZLanTingHeiS-M-GB</vt:lpstr>
      <vt:lpstr>FZLTZCHJW--GB1-0</vt:lpstr>
      <vt:lpstr>OPPOSans B</vt:lpstr>
      <vt:lpstr>OPPOSans M</vt:lpstr>
      <vt:lpstr>OPPOSans R</vt:lpstr>
      <vt:lpstr>Arial</vt:lpstr>
      <vt:lpstr>Calibri</vt:lpstr>
      <vt:lpstr>Helvetica Neue</vt:lpstr>
      <vt:lpstr>Helvetica Neue Medium</vt:lpstr>
      <vt:lpstr>Myriad Pro</vt:lpstr>
      <vt:lpstr>Wingdings</vt:lpstr>
      <vt:lpstr>White 白底</vt:lpstr>
      <vt:lpstr>Black 黑底</vt:lpstr>
      <vt:lpstr>Office Theme</vt:lpstr>
      <vt:lpstr>1_Office Theme</vt:lpstr>
      <vt:lpstr>PowerPoint 演示文稿</vt:lpstr>
      <vt:lpstr>PowerPoint 演示文稿</vt:lpstr>
      <vt:lpstr>目录</vt:lpstr>
      <vt:lpstr>实习计划完成情况总览</vt:lpstr>
      <vt:lpstr>目录</vt:lpstr>
      <vt:lpstr>实习期间核心产出与总结反思</vt:lpstr>
      <vt:lpstr>背景</vt:lpstr>
      <vt:lpstr>工作开展思路</vt:lpstr>
      <vt:lpstr>方法及创新点</vt:lpstr>
      <vt:lpstr>方法及创新点</vt:lpstr>
      <vt:lpstr>方法及创新点</vt:lpstr>
      <vt:lpstr>方法及创新点</vt:lpstr>
      <vt:lpstr>方法及创新点</vt:lpstr>
      <vt:lpstr>完成情况</vt:lpstr>
      <vt:lpstr>完成情况</vt:lpstr>
      <vt:lpstr>经验总结及待改善方向</vt:lpstr>
      <vt:lpstr>目录</vt:lpstr>
      <vt:lpstr>实习期间的个人成长与收获</vt:lpstr>
      <vt:lpstr>目录</vt:lpstr>
      <vt:lpstr>对于公司文化的理解</vt:lpstr>
      <vt:lpstr>目录</vt:lpstr>
      <vt:lpstr>对部门/团队的建议</vt:lpstr>
      <vt:lpstr>评委提问与点评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80242391</dc:creator>
  <cp:lastModifiedBy>x jf</cp:lastModifiedBy>
  <cp:revision>146</cp:revision>
  <dcterms:created xsi:type="dcterms:W3CDTF">2019-07-15T05:50:00Z</dcterms:created>
  <dcterms:modified xsi:type="dcterms:W3CDTF">2021-10-10T11:28:33Z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